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0" r:id="rId3"/>
    <p:sldId id="257" r:id="rId4"/>
    <p:sldId id="259"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CE8"/>
    <a:srgbClr val="F8D7CD"/>
    <a:srgbClr val="D5E3CF"/>
    <a:srgbClr val="EBF1E9"/>
    <a:srgbClr val="8EBF42"/>
    <a:srgbClr val="8DC133"/>
    <a:srgbClr val="FF3300"/>
    <a:srgbClr val="FFF73B"/>
    <a:srgbClr val="FCD1E2"/>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3174" y="102"/>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19DD1D1-408F-4097-9F2D-511FD6864E52}" type="datetimeFigureOut">
              <a:rPr kumimoji="1" lang="ja-JP" altLang="en-US" smtClean="0"/>
              <a:t>2024/5/31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F768837-5794-4231-9451-55AC9573D263}" type="slidenum">
              <a:rPr kumimoji="1" lang="ja-JP" altLang="en-US" smtClean="0"/>
              <a:t>‹#›</a:t>
            </a:fld>
            <a:endParaRPr kumimoji="1" lang="ja-JP" altLang="en-US"/>
          </a:p>
        </p:txBody>
      </p:sp>
    </p:spTree>
    <p:extLst>
      <p:ext uri="{BB962C8B-B14F-4D97-AF65-F5344CB8AC3E}">
        <p14:creationId xmlns:p14="http://schemas.microsoft.com/office/powerpoint/2010/main" val="24728442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768837-5794-4231-9451-55AC9573D263}" type="slidenum">
              <a:rPr kumimoji="1" lang="ja-JP" altLang="en-US" smtClean="0"/>
              <a:t>1</a:t>
            </a:fld>
            <a:endParaRPr kumimoji="1" lang="ja-JP" altLang="en-US"/>
          </a:p>
        </p:txBody>
      </p:sp>
    </p:spTree>
    <p:extLst>
      <p:ext uri="{BB962C8B-B14F-4D97-AF65-F5344CB8AC3E}">
        <p14:creationId xmlns:p14="http://schemas.microsoft.com/office/powerpoint/2010/main" val="1703294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31965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248570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258701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276267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1938101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3964318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1688315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320652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247008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4239082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1AC277-8B09-4667-A240-C120CF3261D9}" type="datetimeFigureOut">
              <a:rPr kumimoji="1" lang="ja-JP" altLang="en-US" smtClean="0"/>
              <a:t>2024/5/31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404358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61AC277-8B09-4667-A240-C120CF3261D9}" type="datetimeFigureOut">
              <a:rPr kumimoji="1" lang="ja-JP" altLang="en-US" smtClean="0"/>
              <a:t>2024/5/31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9372ECA-DE78-4BCD-AAC7-9FE86343A1B7}" type="slidenum">
              <a:rPr kumimoji="1" lang="ja-JP" altLang="en-US" smtClean="0"/>
              <a:t>‹#›</a:t>
            </a:fld>
            <a:endParaRPr kumimoji="1" lang="ja-JP" altLang="en-US"/>
          </a:p>
        </p:txBody>
      </p:sp>
    </p:spTree>
    <p:extLst>
      <p:ext uri="{BB962C8B-B14F-4D97-AF65-F5344CB8AC3E}">
        <p14:creationId xmlns:p14="http://schemas.microsoft.com/office/powerpoint/2010/main" val="3173294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6419" y="823603"/>
            <a:ext cx="6543261" cy="648000"/>
          </a:xfrm>
          <a:solidFill>
            <a:srgbClr val="F8D7CD"/>
          </a:solidFill>
          <a:ln>
            <a:noFill/>
          </a:ln>
        </p:spPr>
        <p:txBody>
          <a:bodyPr>
            <a:noAutofit/>
          </a:bodyPr>
          <a:lstStyle/>
          <a:p>
            <a:r>
              <a:rPr lang="ja-JP"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藤井寺市子ども</a:t>
            </a:r>
            <a:r>
              <a:rPr lang="ja-JP" altLang="ja-JP"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の未来応援</a:t>
            </a:r>
            <a:r>
              <a:rPr lang="ja-JP"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プラン～</a:t>
            </a:r>
            <a:r>
              <a:rPr lang="ja-JP" altLang="ja-JP"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子どもの貧困対策推進計画～</a:t>
            </a:r>
            <a:br>
              <a:rPr lang="ja-JP" altLang="ja-JP"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lang="ja-JP" altLang="ja-JP" sz="1600" spc="3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概要版</a:t>
            </a:r>
            <a:endParaRPr lang="ja-JP" altLang="en-US" sz="1600" spc="3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716276" y="1743533"/>
            <a:ext cx="1045849" cy="349717"/>
          </a:xfrm>
        </p:spPr>
        <p:txBody>
          <a:bodyPr>
            <a:normAutofit/>
          </a:bodyPr>
          <a:lstStyle/>
          <a:p>
            <a:pPr algn="l"/>
            <a:r>
              <a:rPr lang="ja-JP" altLang="ja-JP" sz="1400" dirty="0" smtClean="0">
                <a:latin typeface="Meiryo UI" panose="020B0604030504040204" pitchFamily="50" charset="-128"/>
                <a:ea typeface="Meiryo UI" panose="020B0604030504040204" pitchFamily="50" charset="-128"/>
              </a:rPr>
              <a:t>計画</a:t>
            </a:r>
            <a:r>
              <a:rPr lang="ja-JP" altLang="ja-JP" sz="1400" dirty="0">
                <a:latin typeface="Meiryo UI" panose="020B0604030504040204" pitchFamily="50" charset="-128"/>
                <a:ea typeface="Meiryo UI" panose="020B0604030504040204" pitchFamily="50" charset="-128"/>
              </a:rPr>
              <a:t>の</a:t>
            </a:r>
            <a:r>
              <a:rPr lang="ja-JP" altLang="ja-JP" sz="1400" dirty="0" smtClean="0">
                <a:latin typeface="Meiryo UI" panose="020B0604030504040204" pitchFamily="50" charset="-128"/>
                <a:ea typeface="Meiryo UI" panose="020B0604030504040204" pitchFamily="50" charset="-128"/>
              </a:rPr>
              <a:t>趣旨</a:t>
            </a:r>
            <a:endParaRPr lang="ja-JP" altLang="ja-JP" sz="1400" dirty="0">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478465" y="2101525"/>
            <a:ext cx="6064796" cy="128135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r>
              <a:rPr lang="ja-JP" altLang="en-US"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近年</a:t>
            </a:r>
            <a:r>
              <a:rPr lang="ja-JP" altLang="ja-JP" sz="1100" dirty="0">
                <a:latin typeface="Meiryo UI" panose="020B0604030504040204" pitchFamily="50" charset="-128"/>
                <a:ea typeface="Meiryo UI" panose="020B0604030504040204" pitchFamily="50" charset="-128"/>
              </a:rPr>
              <a:t>、子どもの貧困が社会問題として注目され、国の調査においては、子どもの７人に１人が貧困状態にあることが判明しました。</a:t>
            </a:r>
          </a:p>
          <a:p>
            <a:pPr algn="l">
              <a:lnSpc>
                <a:spcPct val="100000"/>
              </a:lnSpc>
            </a:pPr>
            <a:r>
              <a:rPr lang="ja-JP" altLang="ja-JP" sz="1100" dirty="0">
                <a:latin typeface="Meiryo UI" panose="020B0604030504040204" pitchFamily="50" charset="-128"/>
                <a:ea typeface="Meiryo UI" panose="020B0604030504040204" pitchFamily="50" charset="-128"/>
              </a:rPr>
              <a:t>　「子どもの貧困対策の推進に関する法律」に定める基本理念に基づき、子どもの貧困対策に関する施策を総合的に推進し、児童の権利条約に定める権利が保障され、子どもの将来がその生まれ育った環境によって左右されることなく、安心して未来へ歩みを進めていくことができるよう、「藤井寺市子どもの未来応援</a:t>
            </a:r>
            <a:r>
              <a:rPr lang="ja-JP" altLang="ja-JP" sz="1100" dirty="0" smtClean="0">
                <a:latin typeface="Meiryo UI" panose="020B0604030504040204" pitchFamily="50" charset="-128"/>
                <a:ea typeface="Meiryo UI" panose="020B0604030504040204" pitchFamily="50" charset="-128"/>
              </a:rPr>
              <a:t>プラン</a:t>
            </a:r>
            <a:r>
              <a:rPr lang="ja-JP" altLang="en-US" sz="1100" dirty="0" smtClean="0">
                <a:latin typeface="Meiryo UI" panose="020B0604030504040204" pitchFamily="50" charset="-128"/>
                <a:ea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rPr>
              <a:t>を</a:t>
            </a:r>
            <a:r>
              <a:rPr lang="ja-JP" altLang="ja-JP" sz="1100" dirty="0">
                <a:latin typeface="Meiryo UI" panose="020B0604030504040204" pitchFamily="50" charset="-128"/>
                <a:ea typeface="Meiryo UI" panose="020B0604030504040204" pitchFamily="50" charset="-128"/>
              </a:rPr>
              <a:t>策定しました。</a:t>
            </a:r>
          </a:p>
        </p:txBody>
      </p:sp>
      <p:sp>
        <p:nvSpPr>
          <p:cNvPr id="7" name="サブタイトル 2"/>
          <p:cNvSpPr txBox="1">
            <a:spLocks/>
          </p:cNvSpPr>
          <p:nvPr/>
        </p:nvSpPr>
        <p:spPr>
          <a:xfrm>
            <a:off x="694429" y="3438152"/>
            <a:ext cx="1053227" cy="312425"/>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400" dirty="0">
                <a:latin typeface="Meiryo UI" panose="020B0604030504040204" pitchFamily="50" charset="-128"/>
                <a:ea typeface="Meiryo UI" panose="020B0604030504040204" pitchFamily="50" charset="-128"/>
              </a:rPr>
              <a:t>現状と課題　</a:t>
            </a:r>
            <a:endParaRPr lang="ja-JP" altLang="ja-JP" sz="1400" dirty="0">
              <a:latin typeface="Meiryo UI" panose="020B0604030504040204" pitchFamily="50" charset="-128"/>
              <a:ea typeface="Meiryo UI" panose="020B0604030504040204" pitchFamily="50" charset="-128"/>
            </a:endParaRPr>
          </a:p>
        </p:txBody>
      </p:sp>
      <p:sp>
        <p:nvSpPr>
          <p:cNvPr id="8" name="サブタイトル 2"/>
          <p:cNvSpPr txBox="1">
            <a:spLocks/>
          </p:cNvSpPr>
          <p:nvPr/>
        </p:nvSpPr>
        <p:spPr>
          <a:xfrm>
            <a:off x="382872" y="3784561"/>
            <a:ext cx="3008028" cy="27253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子どもの生活に関する実態調査の</a:t>
            </a:r>
            <a:r>
              <a:rPr lang="ja-JP" altLang="en-US" sz="1200" dirty="0" smtClean="0">
                <a:latin typeface="Meiryo UI" panose="020B0604030504040204" pitchFamily="50" charset="-128"/>
                <a:ea typeface="Meiryo UI" panose="020B0604030504040204" pitchFamily="50" charset="-128"/>
              </a:rPr>
              <a:t>概要</a:t>
            </a:r>
            <a:endParaRPr lang="en-US" altLang="ja-JP" sz="1100" dirty="0">
              <a:latin typeface="Meiryo UI" panose="020B0604030504040204" pitchFamily="50" charset="-128"/>
              <a:ea typeface="Meiryo UI" panose="020B0604030504040204" pitchFamily="50" charset="-128"/>
            </a:endParaRPr>
          </a:p>
          <a:p>
            <a:pPr algn="l"/>
            <a:endParaRPr lang="en-US" altLang="ja-JP" sz="1100" dirty="0" smtClean="0">
              <a:latin typeface="Meiryo UI" panose="020B0604030504040204" pitchFamily="50" charset="-128"/>
              <a:ea typeface="Meiryo UI" panose="020B0604030504040204" pitchFamily="50" charset="-128"/>
            </a:endParaRPr>
          </a:p>
          <a:p>
            <a:pPr algn="l"/>
            <a:endParaRPr lang="ja-JP" altLang="ja-JP" sz="1100" dirty="0">
              <a:latin typeface="Meiryo UI" panose="020B0604030504040204" pitchFamily="50" charset="-128"/>
              <a:ea typeface="Meiryo UI" panose="020B0604030504040204" pitchFamily="50" charset="-128"/>
            </a:endParaRPr>
          </a:p>
        </p:txBody>
      </p:sp>
      <p:pic>
        <p:nvPicPr>
          <p:cNvPr id="22" name="図 21"/>
          <p:cNvPicPr>
            <a:picLocks noChangeAspect="1"/>
          </p:cNvPicPr>
          <p:nvPr/>
        </p:nvPicPr>
        <p:blipFill rotWithShape="1">
          <a:blip r:embed="rId3">
            <a:extLst>
              <a:ext uri="{28A0092B-C50C-407E-A947-70E740481C1C}">
                <a14:useLocalDpi xmlns:a14="http://schemas.microsoft.com/office/drawing/2010/main" val="0"/>
              </a:ext>
            </a:extLst>
          </a:blip>
          <a:srcRect r="47045"/>
          <a:stretch/>
        </p:blipFill>
        <p:spPr bwMode="auto">
          <a:xfrm>
            <a:off x="1557282" y="386834"/>
            <a:ext cx="3566639" cy="432000"/>
          </a:xfrm>
          <a:prstGeom prst="rect">
            <a:avLst/>
          </a:prstGeom>
          <a:noFill/>
          <a:ln>
            <a:noFill/>
          </a:ln>
          <a:extLst>
            <a:ext uri="{53640926-AAD7-44D8-BBD7-CCE9431645EC}">
              <a14:shadowObscured xmlns:a14="http://schemas.microsoft.com/office/drawing/2010/main"/>
            </a:ext>
          </a:extLst>
        </p:spPr>
      </p:pic>
      <p:grpSp>
        <p:nvGrpSpPr>
          <p:cNvPr id="23" name="グループ化 22"/>
          <p:cNvGrpSpPr>
            <a:grpSpLocks noChangeAspect="1"/>
          </p:cNvGrpSpPr>
          <p:nvPr/>
        </p:nvGrpSpPr>
        <p:grpSpPr>
          <a:xfrm>
            <a:off x="4640575" y="1307166"/>
            <a:ext cx="2075887" cy="358403"/>
            <a:chOff x="-29671" y="-939"/>
            <a:chExt cx="5173171" cy="858189"/>
          </a:xfrm>
        </p:grpSpPr>
        <p:pic>
          <p:nvPicPr>
            <p:cNvPr id="24" name="図 23"/>
            <p:cNvPicPr/>
            <p:nvPr/>
          </p:nvPicPr>
          <p:blipFill>
            <a:blip r:embed="rId4" cstate="print">
              <a:extLst>
                <a:ext uri="{28A0092B-C50C-407E-A947-70E740481C1C}">
                  <a14:useLocalDpi xmlns:a14="http://schemas.microsoft.com/office/drawing/2010/main" val="0"/>
                </a:ext>
              </a:extLst>
            </a:blip>
            <a:stretch>
              <a:fillRect/>
            </a:stretch>
          </p:blipFill>
          <p:spPr bwMode="auto">
            <a:xfrm>
              <a:off x="-29671" y="0"/>
              <a:ext cx="857250" cy="857250"/>
            </a:xfrm>
            <a:prstGeom prst="rect">
              <a:avLst/>
            </a:prstGeom>
            <a:noFill/>
            <a:ln w="19050">
              <a:noFill/>
            </a:ln>
          </p:spPr>
        </p:pic>
        <p:pic>
          <p:nvPicPr>
            <p:cNvPr id="25" name="図 24"/>
            <p:cNvPicPr/>
            <p:nvPr/>
          </p:nvPicPr>
          <p:blipFill>
            <a:blip r:embed="rId5" cstate="print">
              <a:extLst>
                <a:ext uri="{28A0092B-C50C-407E-A947-70E740481C1C}">
                  <a14:useLocalDpi xmlns:a14="http://schemas.microsoft.com/office/drawing/2010/main" val="0"/>
                </a:ext>
              </a:extLst>
            </a:blip>
            <a:stretch>
              <a:fillRect/>
            </a:stretch>
          </p:blipFill>
          <p:spPr bwMode="auto">
            <a:xfrm>
              <a:off x="833516" y="0"/>
              <a:ext cx="857250" cy="857250"/>
            </a:xfrm>
            <a:prstGeom prst="rect">
              <a:avLst/>
            </a:prstGeom>
            <a:noFill/>
            <a:ln w="19050">
              <a:noFill/>
            </a:ln>
          </p:spPr>
        </p:pic>
        <p:pic>
          <p:nvPicPr>
            <p:cNvPr id="26" name="図 25"/>
            <p:cNvPicPr/>
            <p:nvPr/>
          </p:nvPicPr>
          <p:blipFill>
            <a:blip r:embed="rId6" cstate="print">
              <a:extLst>
                <a:ext uri="{28A0092B-C50C-407E-A947-70E740481C1C}">
                  <a14:useLocalDpi xmlns:a14="http://schemas.microsoft.com/office/drawing/2010/main" val="0"/>
                </a:ext>
              </a:extLst>
            </a:blip>
            <a:stretch>
              <a:fillRect/>
            </a:stretch>
          </p:blipFill>
          <p:spPr bwMode="auto">
            <a:xfrm>
              <a:off x="1696697" y="0"/>
              <a:ext cx="857250" cy="857250"/>
            </a:xfrm>
            <a:prstGeom prst="rect">
              <a:avLst/>
            </a:prstGeom>
            <a:noFill/>
            <a:ln w="19050">
              <a:noFill/>
            </a:ln>
          </p:spPr>
        </p:pic>
        <p:pic>
          <p:nvPicPr>
            <p:cNvPr id="27" name="図 26"/>
            <p:cNvPicPr/>
            <p:nvPr/>
          </p:nvPicPr>
          <p:blipFill>
            <a:blip r:embed="rId7" cstate="print">
              <a:extLst>
                <a:ext uri="{28A0092B-C50C-407E-A947-70E740481C1C}">
                  <a14:useLocalDpi xmlns:a14="http://schemas.microsoft.com/office/drawing/2010/main" val="0"/>
                </a:ext>
              </a:extLst>
            </a:blip>
            <a:stretch>
              <a:fillRect/>
            </a:stretch>
          </p:blipFill>
          <p:spPr bwMode="auto">
            <a:xfrm>
              <a:off x="2559884" y="-939"/>
              <a:ext cx="857250" cy="857250"/>
            </a:xfrm>
            <a:prstGeom prst="rect">
              <a:avLst/>
            </a:prstGeom>
            <a:noFill/>
            <a:ln w="19050">
              <a:noFill/>
            </a:ln>
          </p:spPr>
        </p:pic>
        <p:pic>
          <p:nvPicPr>
            <p:cNvPr id="28" name="図 27"/>
            <p:cNvPicPr/>
            <p:nvPr/>
          </p:nvPicPr>
          <p:blipFill>
            <a:blip r:embed="rId8" cstate="print">
              <a:extLst>
                <a:ext uri="{28A0092B-C50C-407E-A947-70E740481C1C}">
                  <a14:useLocalDpi xmlns:a14="http://schemas.microsoft.com/office/drawing/2010/main" val="0"/>
                </a:ext>
              </a:extLst>
            </a:blip>
            <a:stretch>
              <a:fillRect/>
            </a:stretch>
          </p:blipFill>
          <p:spPr bwMode="auto">
            <a:xfrm>
              <a:off x="3423066" y="0"/>
              <a:ext cx="857250" cy="857250"/>
            </a:xfrm>
            <a:prstGeom prst="rect">
              <a:avLst/>
            </a:prstGeom>
            <a:noFill/>
            <a:ln w="19050">
              <a:noFill/>
            </a:ln>
          </p:spPr>
        </p:pic>
        <p:pic>
          <p:nvPicPr>
            <p:cNvPr id="29" name="図 28"/>
            <p:cNvPicPr/>
            <p:nvPr/>
          </p:nvPicPr>
          <p:blipFill>
            <a:blip r:embed="rId9" cstate="print">
              <a:extLst>
                <a:ext uri="{28A0092B-C50C-407E-A947-70E740481C1C}">
                  <a14:useLocalDpi xmlns:a14="http://schemas.microsoft.com/office/drawing/2010/main" val="0"/>
                </a:ext>
              </a:extLst>
            </a:blip>
            <a:stretch>
              <a:fillRect/>
            </a:stretch>
          </p:blipFill>
          <p:spPr bwMode="auto">
            <a:xfrm>
              <a:off x="4286250" y="0"/>
              <a:ext cx="857250" cy="857250"/>
            </a:xfrm>
            <a:prstGeom prst="rect">
              <a:avLst/>
            </a:prstGeom>
            <a:noFill/>
            <a:ln w="19050">
              <a:noFill/>
            </a:ln>
          </p:spPr>
        </p:pic>
      </p:grpSp>
      <p:graphicFrame>
        <p:nvGraphicFramePr>
          <p:cNvPr id="32" name="表 31"/>
          <p:cNvGraphicFramePr>
            <a:graphicFrameLocks noGrp="1"/>
          </p:cNvGraphicFramePr>
          <p:nvPr>
            <p:extLst>
              <p:ext uri="{D42A27DB-BD31-4B8C-83A1-F6EECF244321}">
                <p14:modId xmlns:p14="http://schemas.microsoft.com/office/powerpoint/2010/main" val="1290868053"/>
              </p:ext>
            </p:extLst>
          </p:nvPr>
        </p:nvGraphicFramePr>
        <p:xfrm>
          <a:off x="716276" y="4834984"/>
          <a:ext cx="5400000" cy="900000"/>
        </p:xfrm>
        <a:graphic>
          <a:graphicData uri="http://schemas.openxmlformats.org/drawingml/2006/table">
            <a:tbl>
              <a:tblPr bandRow="1">
                <a:tableStyleId>{21E4AEA4-8DFA-4A89-87EB-49C32662AFE0}</a:tableStyleId>
              </a:tblPr>
              <a:tblGrid>
                <a:gridCol w="1049034">
                  <a:extLst>
                    <a:ext uri="{9D8B030D-6E8A-4147-A177-3AD203B41FA5}">
                      <a16:colId xmlns:a16="http://schemas.microsoft.com/office/drawing/2014/main" val="4262813391"/>
                    </a:ext>
                  </a:extLst>
                </a:gridCol>
                <a:gridCol w="4350966">
                  <a:extLst>
                    <a:ext uri="{9D8B030D-6E8A-4147-A177-3AD203B41FA5}">
                      <a16:colId xmlns:a16="http://schemas.microsoft.com/office/drawing/2014/main" val="3430601104"/>
                    </a:ext>
                  </a:extLst>
                </a:gridCol>
              </a:tblGrid>
              <a:tr h="248276">
                <a:tc>
                  <a:txBody>
                    <a:bodyPr/>
                    <a:lstStyle/>
                    <a:p>
                      <a:pPr algn="ctr"/>
                      <a:r>
                        <a:rPr kumimoji="1" lang="ja-JP" altLang="en-US" sz="1000" dirty="0" smtClean="0">
                          <a:latin typeface="Meiryo UI" panose="020B0604030504040204" pitchFamily="50" charset="-128"/>
                          <a:ea typeface="Meiryo UI" panose="020B0604030504040204" pitchFamily="50" charset="-128"/>
                        </a:rPr>
                        <a:t>調査対象者</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市内在住の小学</a:t>
                      </a:r>
                      <a:r>
                        <a:rPr kumimoji="1" lang="en-US" altLang="ja-JP" sz="1000" dirty="0" smtClean="0">
                          <a:latin typeface="Meiryo UI" panose="020B0604030504040204" pitchFamily="50" charset="-128"/>
                          <a:ea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rPr>
                        <a:t>年生及び中学</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年生とその保護者</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81191406"/>
                  </a:ext>
                </a:extLst>
              </a:tr>
              <a:tr h="248276">
                <a:tc>
                  <a:txBody>
                    <a:bodyPr/>
                    <a:lstStyle/>
                    <a:p>
                      <a:pPr algn="ctr"/>
                      <a:r>
                        <a:rPr kumimoji="1" lang="ja-JP" altLang="en-US" sz="1000" dirty="0" smtClean="0">
                          <a:latin typeface="Meiryo UI" panose="020B0604030504040204" pitchFamily="50" charset="-128"/>
                          <a:ea typeface="Meiryo UI" panose="020B0604030504040204" pitchFamily="50" charset="-128"/>
                        </a:rPr>
                        <a:t>調査時期</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令和</a:t>
                      </a:r>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7</a:t>
                      </a:r>
                      <a:r>
                        <a:rPr kumimoji="1" lang="ja-JP" altLang="en-US" sz="1000" dirty="0" smtClean="0">
                          <a:latin typeface="Meiryo UI" panose="020B0604030504040204" pitchFamily="50" charset="-128"/>
                          <a:ea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日から</a:t>
                      </a:r>
                      <a:r>
                        <a:rPr kumimoji="1" lang="en-US" altLang="ja-JP" sz="1000" dirty="0" smtClean="0">
                          <a:latin typeface="Meiryo UI" panose="020B0604030504040204" pitchFamily="50" charset="-128"/>
                          <a:ea typeface="Meiryo UI" panose="020B0604030504040204" pitchFamily="50" charset="-128"/>
                        </a:rPr>
                        <a:t>7</a:t>
                      </a:r>
                      <a:r>
                        <a:rPr kumimoji="1" lang="ja-JP" altLang="en-US" sz="1000" dirty="0" smtClean="0">
                          <a:latin typeface="Meiryo UI" panose="020B0604030504040204" pitchFamily="50" charset="-128"/>
                          <a:ea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rPr>
                        <a:t>15</a:t>
                      </a:r>
                      <a:r>
                        <a:rPr kumimoji="1" lang="ja-JP" altLang="en-US" sz="1000" dirty="0" smtClean="0">
                          <a:latin typeface="Meiryo UI" panose="020B0604030504040204" pitchFamily="50" charset="-128"/>
                          <a:ea typeface="Meiryo UI" panose="020B0604030504040204" pitchFamily="50" charset="-128"/>
                        </a:rPr>
                        <a:t>日</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90118048"/>
                  </a:ext>
                </a:extLst>
              </a:tr>
              <a:tr h="403448">
                <a:tc>
                  <a:txBody>
                    <a:bodyPr/>
                    <a:lstStyle/>
                    <a:p>
                      <a:pPr algn="ctr"/>
                      <a:r>
                        <a:rPr kumimoji="1" lang="ja-JP" altLang="en-US" sz="1000" dirty="0" smtClean="0">
                          <a:latin typeface="Meiryo UI" panose="020B0604030504040204" pitchFamily="50" charset="-128"/>
                          <a:ea typeface="Meiryo UI" panose="020B0604030504040204" pitchFamily="50" charset="-128"/>
                        </a:rPr>
                        <a:t>配付・回収</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小学</a:t>
                      </a:r>
                      <a:r>
                        <a:rPr kumimoji="1" lang="en-US" altLang="ja-JP" sz="1000" dirty="0" smtClean="0">
                          <a:latin typeface="Meiryo UI" panose="020B0604030504040204" pitchFamily="50" charset="-128"/>
                          <a:ea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rPr>
                        <a:t>年生：配付</a:t>
                      </a:r>
                      <a:r>
                        <a:rPr kumimoji="1" lang="ja-JP" altLang="en-US" sz="1000" baseline="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545 </a:t>
                      </a:r>
                      <a:r>
                        <a:rPr kumimoji="1" lang="ja-JP" altLang="en-US" sz="1000" dirty="0" smtClean="0">
                          <a:latin typeface="Meiryo UI" panose="020B0604030504040204" pitchFamily="50" charset="-128"/>
                          <a:ea typeface="Meiryo UI" panose="020B0604030504040204" pitchFamily="50" charset="-128"/>
                        </a:rPr>
                        <a:t>件、有効回収 </a:t>
                      </a:r>
                      <a:r>
                        <a:rPr kumimoji="1" lang="en-US" altLang="ja-JP" sz="1000" dirty="0" smtClean="0">
                          <a:latin typeface="Meiryo UI" panose="020B0604030504040204" pitchFamily="50" charset="-128"/>
                          <a:ea typeface="Meiryo UI" panose="020B0604030504040204" pitchFamily="50" charset="-128"/>
                        </a:rPr>
                        <a:t>483 </a:t>
                      </a:r>
                      <a:r>
                        <a:rPr kumimoji="1" lang="ja-JP" altLang="en-US" sz="1000" dirty="0" smtClean="0">
                          <a:latin typeface="Meiryo UI" panose="020B0604030504040204" pitchFamily="50" charset="-128"/>
                          <a:ea typeface="Meiryo UI" panose="020B0604030504040204" pitchFamily="50" charset="-128"/>
                        </a:rPr>
                        <a:t>件（有効回収率</a:t>
                      </a:r>
                      <a:r>
                        <a:rPr kumimoji="1" lang="en-US" altLang="ja-JP" sz="1000" dirty="0" smtClean="0">
                          <a:latin typeface="Meiryo UI" panose="020B0604030504040204" pitchFamily="50" charset="-128"/>
                          <a:ea typeface="Meiryo UI" panose="020B0604030504040204" pitchFamily="50" charset="-128"/>
                        </a:rPr>
                        <a:t>88.6</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中学</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年生：配付</a:t>
                      </a:r>
                      <a:r>
                        <a:rPr kumimoji="1" lang="ja-JP" altLang="en-US" sz="1000" baseline="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579 </a:t>
                      </a:r>
                      <a:r>
                        <a:rPr kumimoji="1" lang="ja-JP" altLang="en-US" sz="1000" dirty="0" smtClean="0">
                          <a:latin typeface="Meiryo UI" panose="020B0604030504040204" pitchFamily="50" charset="-128"/>
                          <a:ea typeface="Meiryo UI" panose="020B0604030504040204" pitchFamily="50" charset="-128"/>
                        </a:rPr>
                        <a:t>件、有効回収 </a:t>
                      </a:r>
                      <a:r>
                        <a:rPr kumimoji="1" lang="en-US" altLang="ja-JP" sz="1000" dirty="0" smtClean="0">
                          <a:latin typeface="Meiryo UI" panose="020B0604030504040204" pitchFamily="50" charset="-128"/>
                          <a:ea typeface="Meiryo UI" panose="020B0604030504040204" pitchFamily="50" charset="-128"/>
                        </a:rPr>
                        <a:t>455 </a:t>
                      </a:r>
                      <a:r>
                        <a:rPr kumimoji="1" lang="ja-JP" altLang="en-US" sz="1000" dirty="0" smtClean="0">
                          <a:latin typeface="Meiryo UI" panose="020B0604030504040204" pitchFamily="50" charset="-128"/>
                          <a:ea typeface="Meiryo UI" panose="020B0604030504040204" pitchFamily="50" charset="-128"/>
                        </a:rPr>
                        <a:t>件（有効回収率</a:t>
                      </a:r>
                      <a:r>
                        <a:rPr kumimoji="1" lang="en-US" altLang="ja-JP" sz="1000" dirty="0" smtClean="0">
                          <a:latin typeface="Meiryo UI" panose="020B0604030504040204" pitchFamily="50" charset="-128"/>
                          <a:ea typeface="Meiryo UI" panose="020B0604030504040204" pitchFamily="50" charset="-128"/>
                        </a:rPr>
                        <a:t>78.6</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2185889"/>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679740803"/>
              </p:ext>
            </p:extLst>
          </p:nvPr>
        </p:nvGraphicFramePr>
        <p:xfrm>
          <a:off x="716276" y="5957556"/>
          <a:ext cx="5400000" cy="756000"/>
        </p:xfrm>
        <a:graphic>
          <a:graphicData uri="http://schemas.openxmlformats.org/drawingml/2006/table">
            <a:tbl>
              <a:tblPr bandRow="1">
                <a:tableStyleId>{93296810-A885-4BE3-A3E7-6D5BEEA58F35}</a:tableStyleId>
              </a:tblPr>
              <a:tblGrid>
                <a:gridCol w="1049033">
                  <a:extLst>
                    <a:ext uri="{9D8B030D-6E8A-4147-A177-3AD203B41FA5}">
                      <a16:colId xmlns:a16="http://schemas.microsoft.com/office/drawing/2014/main" val="4262813391"/>
                    </a:ext>
                  </a:extLst>
                </a:gridCol>
                <a:gridCol w="4350967">
                  <a:extLst>
                    <a:ext uri="{9D8B030D-6E8A-4147-A177-3AD203B41FA5}">
                      <a16:colId xmlns:a16="http://schemas.microsoft.com/office/drawing/2014/main" val="3430601104"/>
                    </a:ext>
                  </a:extLst>
                </a:gridCol>
              </a:tblGrid>
              <a:tr h="252000">
                <a:tc>
                  <a:txBody>
                    <a:bodyPr/>
                    <a:lstStyle/>
                    <a:p>
                      <a:pPr algn="ctr"/>
                      <a:r>
                        <a:rPr kumimoji="1" lang="ja-JP" altLang="en-US" sz="1000" dirty="0" smtClean="0">
                          <a:latin typeface="Meiryo UI" panose="020B0604030504040204" pitchFamily="50" charset="-128"/>
                          <a:ea typeface="Meiryo UI" panose="020B0604030504040204" pitchFamily="50" charset="-128"/>
                        </a:rPr>
                        <a:t>調査対象者</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市内で子どもや子育て支援に関わる団体・機関等</a:t>
                      </a:r>
                      <a:endParaRPr kumimoji="1" lang="en-US" altLang="ja-JP" sz="10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81191406"/>
                  </a:ext>
                </a:extLst>
              </a:tr>
              <a:tr h="252000">
                <a:tc>
                  <a:txBody>
                    <a:bodyPr/>
                    <a:lstStyle/>
                    <a:p>
                      <a:pPr algn="ctr"/>
                      <a:r>
                        <a:rPr kumimoji="1" lang="ja-JP" altLang="en-US" sz="1000" dirty="0" smtClean="0">
                          <a:latin typeface="Meiryo UI" panose="020B0604030504040204" pitchFamily="50" charset="-128"/>
                          <a:ea typeface="Meiryo UI" panose="020B0604030504040204" pitchFamily="50" charset="-128"/>
                        </a:rPr>
                        <a:t>調査時期</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令和</a:t>
                      </a:r>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7</a:t>
                      </a:r>
                      <a:r>
                        <a:rPr kumimoji="1" lang="ja-JP" altLang="en-US" sz="1000" dirty="0" smtClean="0">
                          <a:latin typeface="Meiryo UI" panose="020B0604030504040204" pitchFamily="50" charset="-128"/>
                          <a:ea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rPr>
                        <a:t>27</a:t>
                      </a:r>
                      <a:r>
                        <a:rPr kumimoji="1" lang="ja-JP" altLang="en-US" sz="1000" dirty="0" smtClean="0">
                          <a:latin typeface="Meiryo UI" panose="020B0604030504040204" pitchFamily="50" charset="-128"/>
                          <a:ea typeface="Meiryo UI" panose="020B0604030504040204" pitchFamily="50" charset="-128"/>
                        </a:rPr>
                        <a:t>日から</a:t>
                      </a:r>
                      <a:r>
                        <a:rPr kumimoji="1" lang="en-US" altLang="ja-JP" sz="1000" dirty="0" smtClean="0">
                          <a:latin typeface="Meiryo UI" panose="020B0604030504040204" pitchFamily="50" charset="-128"/>
                          <a:ea typeface="Meiryo UI" panose="020B0604030504040204" pitchFamily="50" charset="-128"/>
                        </a:rPr>
                        <a:t>8</a:t>
                      </a:r>
                      <a:r>
                        <a:rPr kumimoji="1" lang="ja-JP" altLang="en-US" sz="1000" dirty="0" smtClean="0">
                          <a:latin typeface="Meiryo UI" panose="020B0604030504040204" pitchFamily="50" charset="-128"/>
                          <a:ea typeface="Meiryo UI" panose="020B0604030504040204" pitchFamily="50" charset="-128"/>
                        </a:rPr>
                        <a:t>月</a:t>
                      </a:r>
                      <a:r>
                        <a:rPr kumimoji="1" lang="en-US" altLang="ja-JP" sz="1000" dirty="0" smtClean="0">
                          <a:latin typeface="Meiryo UI" panose="020B0604030504040204" pitchFamily="50" charset="-128"/>
                          <a:ea typeface="Meiryo UI" panose="020B0604030504040204" pitchFamily="50" charset="-128"/>
                        </a:rPr>
                        <a:t>12</a:t>
                      </a:r>
                      <a:r>
                        <a:rPr kumimoji="1" lang="ja-JP" altLang="en-US" sz="1000" dirty="0" smtClean="0">
                          <a:latin typeface="Meiryo UI" panose="020B0604030504040204" pitchFamily="50" charset="-128"/>
                          <a:ea typeface="Meiryo UI" panose="020B0604030504040204" pitchFamily="50" charset="-128"/>
                        </a:rPr>
                        <a:t>日</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90118048"/>
                  </a:ext>
                </a:extLst>
              </a:tr>
              <a:tr h="252000">
                <a:tc>
                  <a:txBody>
                    <a:bodyPr/>
                    <a:lstStyle/>
                    <a:p>
                      <a:pPr algn="ctr"/>
                      <a:r>
                        <a:rPr kumimoji="1" lang="ja-JP" altLang="en-US" sz="1000" dirty="0" smtClean="0">
                          <a:latin typeface="Meiryo UI" panose="020B0604030504040204" pitchFamily="50" charset="-128"/>
                          <a:ea typeface="Meiryo UI" panose="020B0604030504040204" pitchFamily="50" charset="-128"/>
                        </a:rPr>
                        <a:t>配付・回収</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配付</a:t>
                      </a:r>
                      <a:r>
                        <a:rPr kumimoji="1" lang="en-US" altLang="ja-JP" sz="1000" dirty="0" smtClean="0">
                          <a:latin typeface="Meiryo UI" panose="020B0604030504040204" pitchFamily="50" charset="-128"/>
                          <a:ea typeface="Meiryo UI" panose="020B0604030504040204" pitchFamily="50" charset="-128"/>
                        </a:rPr>
                        <a:t>73</a:t>
                      </a:r>
                      <a:r>
                        <a:rPr kumimoji="1" lang="ja-JP" altLang="en-US" sz="1000" dirty="0" smtClean="0">
                          <a:latin typeface="Meiryo UI" panose="020B0604030504040204" pitchFamily="50" charset="-128"/>
                          <a:ea typeface="Meiryo UI" panose="020B0604030504040204" pitchFamily="50" charset="-128"/>
                        </a:rPr>
                        <a:t>件、回収</a:t>
                      </a:r>
                      <a:r>
                        <a:rPr kumimoji="1" lang="en-US" altLang="ja-JP" sz="1000" dirty="0" smtClean="0">
                          <a:latin typeface="Meiryo UI" panose="020B0604030504040204" pitchFamily="50" charset="-128"/>
                          <a:ea typeface="Meiryo UI" panose="020B0604030504040204" pitchFamily="50" charset="-128"/>
                        </a:rPr>
                        <a:t>50</a:t>
                      </a:r>
                      <a:r>
                        <a:rPr kumimoji="1" lang="ja-JP" altLang="en-US" sz="1000" dirty="0" smtClean="0">
                          <a:latin typeface="Meiryo UI" panose="020B0604030504040204" pitchFamily="50" charset="-128"/>
                          <a:ea typeface="Meiryo UI" panose="020B0604030504040204" pitchFamily="50" charset="-128"/>
                        </a:rPr>
                        <a:t>件（回収率</a:t>
                      </a:r>
                      <a:r>
                        <a:rPr kumimoji="1" lang="en-US" altLang="ja-JP" sz="1000" dirty="0" smtClean="0">
                          <a:latin typeface="Meiryo UI" panose="020B0604030504040204" pitchFamily="50" charset="-128"/>
                          <a:ea typeface="Meiryo UI" panose="020B0604030504040204" pitchFamily="50" charset="-128"/>
                        </a:rPr>
                        <a:t>68.5</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2185889"/>
                  </a:ext>
                </a:extLst>
              </a:tr>
            </a:tbl>
          </a:graphicData>
        </a:graphic>
      </p:graphicFrame>
      <p:pic>
        <p:nvPicPr>
          <p:cNvPr id="39" name="図 38"/>
          <p:cNvPicPr>
            <a:picLocks noChangeAspect="1"/>
          </p:cNvPicPr>
          <p:nvPr/>
        </p:nvPicPr>
        <p:blipFill>
          <a:blip r:embed="rId10">
            <a:clrChange>
              <a:clrFrom>
                <a:srgbClr val="FFFFFF"/>
              </a:clrFrom>
              <a:clrTo>
                <a:srgbClr val="FFFFFF">
                  <a:alpha val="0"/>
                </a:srgbClr>
              </a:clrTo>
            </a:clrChange>
          </a:blip>
          <a:stretch>
            <a:fillRect/>
          </a:stretch>
        </p:blipFill>
        <p:spPr>
          <a:xfrm>
            <a:off x="334139" y="1518434"/>
            <a:ext cx="468000" cy="463322"/>
          </a:xfrm>
          <a:prstGeom prst="rect">
            <a:avLst/>
          </a:prstGeom>
        </p:spPr>
      </p:pic>
      <p:cxnSp>
        <p:nvCxnSpPr>
          <p:cNvPr id="41" name="直線コネクタ 40"/>
          <p:cNvCxnSpPr/>
          <p:nvPr/>
        </p:nvCxnSpPr>
        <p:spPr>
          <a:xfrm>
            <a:off x="556213" y="2004237"/>
            <a:ext cx="1260000" cy="0"/>
          </a:xfrm>
          <a:prstGeom prst="line">
            <a:avLst/>
          </a:prstGeom>
          <a:ln w="28575" cap="flat" cmpd="sng" algn="ctr">
            <a:solidFill>
              <a:schemeClr val="tx1">
                <a:lumMod val="75000"/>
                <a:lumOff val="2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42" name="図 41"/>
          <p:cNvPicPr>
            <a:picLocks noChangeAspect="1"/>
          </p:cNvPicPr>
          <p:nvPr/>
        </p:nvPicPr>
        <p:blipFill>
          <a:blip r:embed="rId11">
            <a:clrChange>
              <a:clrFrom>
                <a:srgbClr val="FFFFFF"/>
              </a:clrFrom>
              <a:clrTo>
                <a:srgbClr val="FFFFFF">
                  <a:alpha val="0"/>
                </a:srgbClr>
              </a:clrTo>
            </a:clrChange>
          </a:blip>
          <a:stretch>
            <a:fillRect/>
          </a:stretch>
        </p:blipFill>
        <p:spPr>
          <a:xfrm>
            <a:off x="336076" y="3255614"/>
            <a:ext cx="468000" cy="468000"/>
          </a:xfrm>
          <a:prstGeom prst="rect">
            <a:avLst/>
          </a:prstGeom>
        </p:spPr>
      </p:pic>
      <p:cxnSp>
        <p:nvCxnSpPr>
          <p:cNvPr id="43" name="直線コネクタ 42"/>
          <p:cNvCxnSpPr/>
          <p:nvPr/>
        </p:nvCxnSpPr>
        <p:spPr>
          <a:xfrm>
            <a:off x="555900" y="3712936"/>
            <a:ext cx="1152000" cy="0"/>
          </a:xfrm>
          <a:prstGeom prst="line">
            <a:avLst/>
          </a:prstGeom>
          <a:ln w="28575" cap="flat" cmpd="sng" algn="ctr">
            <a:solidFill>
              <a:schemeClr val="tx1">
                <a:lumMod val="75000"/>
                <a:lumOff val="2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4" name="サブタイトル 2"/>
          <p:cNvSpPr txBox="1">
            <a:spLocks/>
          </p:cNvSpPr>
          <p:nvPr/>
        </p:nvSpPr>
        <p:spPr>
          <a:xfrm>
            <a:off x="587549" y="4047669"/>
            <a:ext cx="5955711" cy="60626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r>
              <a:rPr lang="ja-JP" altLang="en-US" sz="1100" dirty="0" smtClean="0">
                <a:latin typeface="Meiryo UI" panose="020B0604030504040204" pitchFamily="50" charset="-128"/>
                <a:ea typeface="Meiryo UI" panose="020B0604030504040204" pitchFamily="50" charset="-128"/>
              </a:rPr>
              <a:t>　子育て</a:t>
            </a:r>
            <a:r>
              <a:rPr lang="ja-JP" altLang="en-US" sz="1100" dirty="0">
                <a:latin typeface="Meiryo UI" panose="020B0604030504040204" pitchFamily="50" charset="-128"/>
                <a:ea typeface="Meiryo UI" panose="020B0604030504040204" pitchFamily="50" charset="-128"/>
              </a:rPr>
              <a:t>世帯の経済状況と子どもや保護者の状況との関連等の実態を把握し、本市における子どもたちや子育て世帯への支援のあり方の検討に役立てることを目的として</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子どもの生活に関する実態調査」を実施しました</a:t>
            </a:r>
            <a:r>
              <a:rPr lang="ja-JP" altLang="en-US" sz="1100" dirty="0" smtClean="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31" name="サブタイトル 2"/>
          <p:cNvSpPr txBox="1">
            <a:spLocks/>
          </p:cNvSpPr>
          <p:nvPr/>
        </p:nvSpPr>
        <p:spPr>
          <a:xfrm>
            <a:off x="386823" y="6891338"/>
            <a:ext cx="2895483" cy="27253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実態調査から見えた本市の</a:t>
            </a:r>
            <a:r>
              <a:rPr lang="ja-JP" altLang="en-US" sz="1200" dirty="0" smtClean="0">
                <a:latin typeface="Meiryo UI" panose="020B0604030504040204" pitchFamily="50" charset="-128"/>
                <a:ea typeface="Meiryo UI" panose="020B0604030504040204" pitchFamily="50" charset="-128"/>
              </a:rPr>
              <a:t>課題</a:t>
            </a:r>
            <a:endParaRPr lang="ja-JP" altLang="en-US" sz="1200" dirty="0">
              <a:latin typeface="Meiryo UI" panose="020B0604030504040204" pitchFamily="50" charset="-128"/>
              <a:ea typeface="Meiryo UI" panose="020B0604030504040204" pitchFamily="50" charset="-128"/>
            </a:endParaRPr>
          </a:p>
        </p:txBody>
      </p:sp>
      <p:sp>
        <p:nvSpPr>
          <p:cNvPr id="34" name="サブタイトル 2"/>
          <p:cNvSpPr txBox="1">
            <a:spLocks/>
          </p:cNvSpPr>
          <p:nvPr/>
        </p:nvSpPr>
        <p:spPr>
          <a:xfrm>
            <a:off x="587551" y="7498505"/>
            <a:ext cx="5976000" cy="1764000"/>
          </a:xfrm>
          <a:prstGeom prst="rect">
            <a:avLst/>
          </a:prstGeom>
          <a:solidFill>
            <a:schemeClr val="accent6">
              <a:lumMod val="20000"/>
              <a:lumOff val="80000"/>
            </a:schemeClr>
          </a:solidFill>
          <a:ln w="38100">
            <a:no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endParaRPr lang="en-US" altLang="ja-JP" sz="700" dirty="0" smtClean="0">
              <a:latin typeface="Meiryo UI" panose="020B0604030504040204" pitchFamily="50" charset="-128"/>
              <a:ea typeface="Meiryo UI" panose="020B0604030504040204" pitchFamily="50" charset="-128"/>
            </a:endParaRPr>
          </a:p>
          <a:p>
            <a:pPr algn="l">
              <a:lnSpc>
                <a:spcPct val="100000"/>
              </a:lnSpc>
            </a:pPr>
            <a:r>
              <a:rPr lang="ja-JP" altLang="en-US" sz="1100" dirty="0" smtClean="0">
                <a:latin typeface="Meiryo UI" panose="020B0604030504040204" pitchFamily="50" charset="-128"/>
                <a:ea typeface="Meiryo UI" panose="020B0604030504040204" pitchFamily="50" charset="-128"/>
              </a:rPr>
              <a:t>●子育て</a:t>
            </a:r>
            <a:r>
              <a:rPr lang="ja-JP" altLang="en-US" sz="1100" dirty="0">
                <a:latin typeface="Meiryo UI" panose="020B0604030504040204" pitchFamily="50" charset="-128"/>
                <a:ea typeface="Meiryo UI" panose="020B0604030504040204" pitchFamily="50" charset="-128"/>
              </a:rPr>
              <a:t>世帯の経済状況について</a:t>
            </a:r>
          </a:p>
          <a:p>
            <a:pPr algn="l">
              <a:lnSpc>
                <a:spcPct val="100000"/>
              </a:lnSpc>
            </a:pP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経済的</a:t>
            </a:r>
            <a:r>
              <a:rPr lang="ja-JP" altLang="en-US" sz="1050" dirty="0">
                <a:latin typeface="Meiryo UI" panose="020B0604030504040204" pitchFamily="50" charset="-128"/>
                <a:ea typeface="Meiryo UI" panose="020B0604030504040204" pitchFamily="50" charset="-128"/>
              </a:rPr>
              <a:t>に厳しい世帯においてはひとり親の割合が非常に高く、既存のひとり親世帯への支援では</a:t>
            </a:r>
            <a:r>
              <a:rPr lang="ja-JP" altLang="en-US" sz="1050" dirty="0" smtClean="0">
                <a:latin typeface="Meiryo UI" panose="020B0604030504040204" pitchFamily="50" charset="-128"/>
                <a:ea typeface="Meiryo UI" panose="020B0604030504040204" pitchFamily="50" charset="-128"/>
              </a:rPr>
              <a:t>、ひとり親</a:t>
            </a:r>
            <a:r>
              <a:rPr lang="ja-JP" altLang="en-US" sz="1050" dirty="0">
                <a:latin typeface="Meiryo UI" panose="020B0604030504040204" pitchFamily="50" charset="-128"/>
                <a:ea typeface="Meiryo UI" panose="020B0604030504040204" pitchFamily="50" charset="-128"/>
              </a:rPr>
              <a:t>世帯の経済的困難を支援するには十分ではない可能性が</a:t>
            </a:r>
            <a:r>
              <a:rPr lang="ja-JP" altLang="en-US" sz="1050" dirty="0" smtClean="0">
                <a:latin typeface="Meiryo UI" panose="020B0604030504040204" pitchFamily="50" charset="-128"/>
                <a:ea typeface="Meiryo UI" panose="020B0604030504040204" pitchFamily="50" charset="-128"/>
              </a:rPr>
              <a:t>ある。</a:t>
            </a:r>
            <a:endParaRPr lang="ja-JP" altLang="en-US" sz="1050" dirty="0">
              <a:latin typeface="Meiryo UI" panose="020B0604030504040204" pitchFamily="50" charset="-128"/>
              <a:ea typeface="Meiryo UI" panose="020B0604030504040204" pitchFamily="50" charset="-128"/>
            </a:endParaRPr>
          </a:p>
          <a:p>
            <a:pPr algn="l">
              <a:lnSpc>
                <a:spcPct val="100000"/>
              </a:lnSpc>
            </a:pPr>
            <a:r>
              <a:rPr lang="ja-JP" altLang="en-US" sz="1100" dirty="0">
                <a:latin typeface="Meiryo UI" panose="020B0604030504040204" pitchFamily="50" charset="-128"/>
                <a:ea typeface="Meiryo UI" panose="020B0604030504040204" pitchFamily="50" charset="-128"/>
              </a:rPr>
              <a:t>●子どもの教育・進学について</a:t>
            </a:r>
          </a:p>
          <a:p>
            <a:pPr algn="l">
              <a:lnSpc>
                <a:spcPct val="100000"/>
              </a:lnSpc>
            </a:pP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学習</a:t>
            </a:r>
            <a:r>
              <a:rPr lang="ja-JP" altLang="en-US" sz="1050" dirty="0">
                <a:latin typeface="Meiryo UI" panose="020B0604030504040204" pitchFamily="50" charset="-128"/>
                <a:ea typeface="Meiryo UI" panose="020B0604030504040204" pitchFamily="50" charset="-128"/>
              </a:rPr>
              <a:t>・進学の格差は、将来的な職業や収入にも影響し、貧困の連鎖を招くものであることから、家庭の状況による学習・経験の格差を補う取組</a:t>
            </a:r>
            <a:r>
              <a:rPr lang="ja-JP" altLang="en-US" sz="1050" dirty="0" smtClean="0">
                <a:latin typeface="Meiryo UI" panose="020B0604030504040204" pitchFamily="50" charset="-128"/>
                <a:ea typeface="Meiryo UI" panose="020B0604030504040204" pitchFamily="50" charset="-128"/>
              </a:rPr>
              <a:t>が必要。また、学習</a:t>
            </a:r>
            <a:r>
              <a:rPr lang="ja-JP" altLang="en-US" sz="1050" dirty="0">
                <a:latin typeface="Meiryo UI" panose="020B0604030504040204" pitchFamily="50" charset="-128"/>
                <a:ea typeface="Meiryo UI" panose="020B0604030504040204" pitchFamily="50" charset="-128"/>
              </a:rPr>
              <a:t>環境の</a:t>
            </a:r>
            <a:r>
              <a:rPr lang="ja-JP" altLang="en-US" sz="1050" dirty="0" smtClean="0">
                <a:latin typeface="Meiryo UI" panose="020B0604030504040204" pitchFamily="50" charset="-128"/>
                <a:ea typeface="Meiryo UI" panose="020B0604030504040204" pitchFamily="50" charset="-128"/>
              </a:rPr>
              <a:t>充実だけでなく多様</a:t>
            </a:r>
            <a:r>
              <a:rPr lang="ja-JP" altLang="en-US" sz="1050" dirty="0">
                <a:latin typeface="Meiryo UI" panose="020B0604030504040204" pitchFamily="50" charset="-128"/>
                <a:ea typeface="Meiryo UI" panose="020B0604030504040204" pitchFamily="50" charset="-128"/>
              </a:rPr>
              <a:t>な体験の機会の</a:t>
            </a:r>
            <a:r>
              <a:rPr lang="ja-JP" altLang="en-US" sz="1050" dirty="0" smtClean="0">
                <a:latin typeface="Meiryo UI" panose="020B0604030504040204" pitchFamily="50" charset="-128"/>
                <a:ea typeface="Meiryo UI" panose="020B0604030504040204" pitchFamily="50" charset="-128"/>
              </a:rPr>
              <a:t>提供も必要。</a:t>
            </a:r>
            <a:endParaRPr lang="ja-JP" altLang="en-US" sz="1050" dirty="0">
              <a:latin typeface="Meiryo UI" panose="020B0604030504040204" pitchFamily="50" charset="-128"/>
              <a:ea typeface="Meiryo UI" panose="020B0604030504040204" pitchFamily="50" charset="-128"/>
            </a:endParaRPr>
          </a:p>
          <a:p>
            <a:pPr algn="l">
              <a:lnSpc>
                <a:spcPct val="100000"/>
              </a:lnSpc>
            </a:pPr>
            <a:endParaRPr lang="ja-JP" altLang="en-US" sz="1050" dirty="0">
              <a:latin typeface="Meiryo UI" panose="020B0604030504040204" pitchFamily="50" charset="-128"/>
              <a:ea typeface="Meiryo UI" panose="020B0604030504040204" pitchFamily="50" charset="-128"/>
            </a:endParaRPr>
          </a:p>
        </p:txBody>
      </p:sp>
      <p:sp>
        <p:nvSpPr>
          <p:cNvPr id="35" name="サブタイトル 2"/>
          <p:cNvSpPr txBox="1">
            <a:spLocks/>
          </p:cNvSpPr>
          <p:nvPr/>
        </p:nvSpPr>
        <p:spPr>
          <a:xfrm>
            <a:off x="605152" y="7220474"/>
            <a:ext cx="4655961" cy="26770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　実態調査の結果、見えてきた本市の課題について</a:t>
            </a:r>
            <a:r>
              <a:rPr lang="en-US" altLang="ja-JP" sz="1100" dirty="0" smtClean="0">
                <a:latin typeface="Meiryo UI" panose="020B0604030504040204" pitchFamily="50" charset="-128"/>
                <a:ea typeface="Meiryo UI" panose="020B0604030504040204" pitchFamily="50" charset="-128"/>
              </a:rPr>
              <a:t>5</a:t>
            </a:r>
            <a:r>
              <a:rPr lang="ja-JP" altLang="en-US" sz="1100" dirty="0" err="1" smtClean="0">
                <a:latin typeface="Meiryo UI" panose="020B0604030504040204" pitchFamily="50" charset="-128"/>
                <a:ea typeface="Meiryo UI" panose="020B0604030504040204" pitchFamily="50" charset="-128"/>
              </a:rPr>
              <a:t>つの</a:t>
            </a:r>
            <a:r>
              <a:rPr lang="ja-JP" altLang="en-US" sz="1100" dirty="0" smtClean="0">
                <a:latin typeface="Meiryo UI" panose="020B0604030504040204" pitchFamily="50" charset="-128"/>
                <a:ea typeface="Meiryo UI" panose="020B0604030504040204" pitchFamily="50" charset="-128"/>
              </a:rPr>
              <a:t>視点で整理しました。</a:t>
            </a:r>
            <a:endParaRPr lang="ja-JP" altLang="ja-JP" sz="1000" dirty="0">
              <a:latin typeface="Meiryo UI" panose="020B0604030504040204" pitchFamily="50" charset="-128"/>
              <a:ea typeface="Meiryo UI" panose="020B0604030504040204" pitchFamily="50" charset="-128"/>
            </a:endParaRPr>
          </a:p>
        </p:txBody>
      </p:sp>
      <p:sp>
        <p:nvSpPr>
          <p:cNvPr id="30" name="サブタイトル 2"/>
          <p:cNvSpPr txBox="1">
            <a:spLocks/>
          </p:cNvSpPr>
          <p:nvPr/>
        </p:nvSpPr>
        <p:spPr>
          <a:xfrm>
            <a:off x="639354" y="4645974"/>
            <a:ext cx="1224000" cy="216000"/>
          </a:xfrm>
          <a:prstGeom prst="rect">
            <a:avLst/>
          </a:prstGeom>
        </p:spPr>
        <p:txBody>
          <a:bodyPr vert="horz" lIns="91440" tIns="45720" rIns="91440" bIns="45720" rtlCol="0">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200" dirty="0" smtClean="0">
                <a:latin typeface="Meiryo UI" panose="020B0604030504040204" pitchFamily="50" charset="-128"/>
                <a:ea typeface="Meiryo UI" panose="020B0604030504040204" pitchFamily="50" charset="-128"/>
              </a:rPr>
              <a:t>♢アンケート調査</a:t>
            </a:r>
            <a:endParaRPr lang="en-US" altLang="ja-JP" sz="1100" dirty="0" smtClean="0">
              <a:latin typeface="Meiryo UI" panose="020B0604030504040204" pitchFamily="50" charset="-128"/>
              <a:ea typeface="Meiryo UI" panose="020B0604030504040204" pitchFamily="50" charset="-128"/>
            </a:endParaRPr>
          </a:p>
          <a:p>
            <a:pPr algn="l"/>
            <a:endParaRPr lang="ja-JP" altLang="ja-JP" sz="1100" dirty="0">
              <a:latin typeface="Meiryo UI" panose="020B0604030504040204" pitchFamily="50" charset="-128"/>
              <a:ea typeface="Meiryo UI" panose="020B0604030504040204" pitchFamily="50" charset="-128"/>
            </a:endParaRPr>
          </a:p>
        </p:txBody>
      </p:sp>
      <p:sp>
        <p:nvSpPr>
          <p:cNvPr id="40" name="サブタイトル 2"/>
          <p:cNvSpPr txBox="1">
            <a:spLocks/>
          </p:cNvSpPr>
          <p:nvPr/>
        </p:nvSpPr>
        <p:spPr>
          <a:xfrm>
            <a:off x="634382" y="5752218"/>
            <a:ext cx="1440000" cy="21600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♢団体・支援者調査</a:t>
            </a:r>
            <a:endParaRPr lang="ja-JP" altLang="ja-JP" sz="10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6370084" y="9466335"/>
            <a:ext cx="256802" cy="261610"/>
          </a:xfrm>
          <a:prstGeom prst="rect">
            <a:avLst/>
          </a:prstGeom>
          <a:noFill/>
        </p:spPr>
        <p:txBody>
          <a:bodyPr wrap="none" rtlCol="0">
            <a:spAutoFit/>
          </a:bodyPr>
          <a:lstStyle/>
          <a:p>
            <a:r>
              <a:rPr kumimoji="1" lang="en-US" altLang="ja-JP" sz="1050" dirty="0" smtClean="0"/>
              <a:t>1</a:t>
            </a:r>
            <a:endParaRPr kumimoji="1" lang="ja-JP" altLang="en-US" dirty="0"/>
          </a:p>
        </p:txBody>
      </p:sp>
    </p:spTree>
    <p:extLst>
      <p:ext uri="{BB962C8B-B14F-4D97-AF65-F5344CB8AC3E}">
        <p14:creationId xmlns:p14="http://schemas.microsoft.com/office/powerpoint/2010/main" val="269435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サブタイトル 2"/>
          <p:cNvSpPr txBox="1">
            <a:spLocks/>
          </p:cNvSpPr>
          <p:nvPr/>
        </p:nvSpPr>
        <p:spPr>
          <a:xfrm>
            <a:off x="564847" y="630828"/>
            <a:ext cx="6019293" cy="2772000"/>
          </a:xfrm>
          <a:prstGeom prst="rect">
            <a:avLst/>
          </a:prstGeom>
          <a:solidFill>
            <a:schemeClr val="accent6">
              <a:lumMod val="20000"/>
              <a:lumOff val="80000"/>
            </a:schemeClr>
          </a:solidFill>
          <a:ln w="38100">
            <a:no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endParaRPr lang="en-US" altLang="ja-JP" sz="700" dirty="0" smtClean="0">
              <a:latin typeface="Meiryo UI" panose="020B0604030504040204" pitchFamily="50" charset="-128"/>
              <a:ea typeface="Meiryo UI" panose="020B0604030504040204" pitchFamily="50" charset="-128"/>
            </a:endParaRPr>
          </a:p>
          <a:p>
            <a:pPr algn="l">
              <a:lnSpc>
                <a:spcPct val="100000"/>
              </a:lnSpc>
            </a:pPr>
            <a:r>
              <a:rPr lang="ja-JP" altLang="en-US" sz="1100" dirty="0" smtClean="0">
                <a:latin typeface="Meiryo UI" panose="020B0604030504040204" pitchFamily="50" charset="-128"/>
                <a:ea typeface="Meiryo UI" panose="020B0604030504040204" pitchFamily="50" charset="-128"/>
              </a:rPr>
              <a:t>●子ども</a:t>
            </a:r>
            <a:r>
              <a:rPr lang="ja-JP" altLang="en-US" sz="1100" dirty="0">
                <a:latin typeface="Meiryo UI" panose="020B0604030504040204" pitchFamily="50" charset="-128"/>
                <a:ea typeface="Meiryo UI" panose="020B0604030504040204" pitchFamily="50" charset="-128"/>
              </a:rPr>
              <a:t>の日常生活について</a:t>
            </a:r>
          </a:p>
          <a:p>
            <a:pPr algn="l">
              <a:lnSpc>
                <a:spcPct val="100000"/>
              </a:lnSpc>
            </a:pPr>
            <a:r>
              <a:rPr lang="ja-JP" altLang="en-US" sz="12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経済的に厳しい状況にあっても、子どもが自尊感情を保ち、将来に展望が持てるような働きかけが課題。また、保護者自身が複合的な課題を抱えている場合などもあるため、家庭・保護者への支援も必要</a:t>
            </a:r>
            <a:r>
              <a:rPr lang="ja-JP" altLang="en-US" sz="105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algn="l">
              <a:lnSpc>
                <a:spcPct val="100000"/>
              </a:lnSpc>
            </a:pPr>
            <a:r>
              <a:rPr lang="ja-JP" altLang="en-US" sz="1100" dirty="0">
                <a:latin typeface="Meiryo UI" panose="020B0604030504040204" pitchFamily="50" charset="-128"/>
                <a:ea typeface="Meiryo UI" panose="020B0604030504040204" pitchFamily="50" charset="-128"/>
              </a:rPr>
              <a:t>●保護者の就労・生活の状況について</a:t>
            </a:r>
          </a:p>
          <a:p>
            <a:pPr algn="l">
              <a:lnSpc>
                <a:spcPct val="100000"/>
              </a:lnSpc>
            </a:pP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生活</a:t>
            </a:r>
            <a:r>
              <a:rPr lang="ja-JP" altLang="en-US" sz="1050" dirty="0">
                <a:latin typeface="Meiryo UI" panose="020B0604030504040204" pitchFamily="50" charset="-128"/>
                <a:ea typeface="Meiryo UI" panose="020B0604030504040204" pitchFamily="50" charset="-128"/>
              </a:rPr>
              <a:t>の安定のための就労の支援や、子育てしやすい就労環境を確保するための取組</a:t>
            </a:r>
            <a:r>
              <a:rPr lang="ja-JP" altLang="en-US" sz="1050" dirty="0" smtClean="0">
                <a:latin typeface="Meiryo UI" panose="020B0604030504040204" pitchFamily="50" charset="-128"/>
                <a:ea typeface="Meiryo UI" panose="020B0604030504040204" pitchFamily="50" charset="-128"/>
              </a:rPr>
              <a:t>が必要。また、経済的</a:t>
            </a:r>
            <a:r>
              <a:rPr lang="ja-JP" altLang="en-US" sz="1050" dirty="0">
                <a:latin typeface="Meiryo UI" panose="020B0604030504040204" pitchFamily="50" charset="-128"/>
                <a:ea typeface="Meiryo UI" panose="020B0604030504040204" pitchFamily="50" charset="-128"/>
              </a:rPr>
              <a:t>に厳しい世帯の保護者が</a:t>
            </a:r>
            <a:r>
              <a:rPr lang="ja-JP" altLang="en-US" sz="1050" dirty="0" smtClean="0">
                <a:latin typeface="Meiryo UI" panose="020B0604030504040204" pitchFamily="50" charset="-128"/>
                <a:ea typeface="Meiryo UI" panose="020B0604030504040204" pitchFamily="50" charset="-128"/>
              </a:rPr>
              <a:t>孤立しないよう、様々な機関との連携や、</a:t>
            </a:r>
            <a:r>
              <a:rPr lang="ja-JP" altLang="en-US" sz="1050" dirty="0">
                <a:latin typeface="Meiryo UI" panose="020B0604030504040204" pitchFamily="50" charset="-128"/>
                <a:ea typeface="Meiryo UI" panose="020B0604030504040204" pitchFamily="50" charset="-128"/>
              </a:rPr>
              <a:t>公的</a:t>
            </a:r>
            <a:r>
              <a:rPr lang="ja-JP" altLang="en-US" sz="1050" dirty="0" smtClean="0">
                <a:latin typeface="Meiryo UI" panose="020B0604030504040204" pitchFamily="50" charset="-128"/>
                <a:ea typeface="Meiryo UI" panose="020B0604030504040204" pitchFamily="50" charset="-128"/>
              </a:rPr>
              <a:t>な相談窓口</a:t>
            </a:r>
            <a:r>
              <a:rPr lang="ja-JP" altLang="en-US" sz="1050" dirty="0">
                <a:latin typeface="Meiryo UI" panose="020B0604030504040204" pitchFamily="50" charset="-128"/>
                <a:ea typeface="Meiryo UI" panose="020B0604030504040204" pitchFamily="50" charset="-128"/>
              </a:rPr>
              <a:t>について一層の周知をして</a:t>
            </a:r>
            <a:r>
              <a:rPr lang="ja-JP" altLang="en-US" sz="1050" dirty="0" smtClean="0">
                <a:latin typeface="Meiryo UI" panose="020B0604030504040204" pitchFamily="50" charset="-128"/>
                <a:ea typeface="Meiryo UI" panose="020B0604030504040204" pitchFamily="50" charset="-128"/>
              </a:rPr>
              <a:t>いくなど</a:t>
            </a:r>
            <a:r>
              <a:rPr lang="ja-JP" altLang="en-US" sz="1050" dirty="0">
                <a:latin typeface="Meiryo UI" panose="020B0604030504040204" pitchFamily="50" charset="-128"/>
                <a:ea typeface="Meiryo UI" panose="020B0604030504040204" pitchFamily="50" charset="-128"/>
              </a:rPr>
              <a:t>、孤立を防ぎ支援につなげるための取組が</a:t>
            </a:r>
            <a:r>
              <a:rPr lang="ja-JP" altLang="en-US" sz="1050" dirty="0" smtClean="0">
                <a:latin typeface="Meiryo UI" panose="020B0604030504040204" pitchFamily="50" charset="-128"/>
                <a:ea typeface="Meiryo UI" panose="020B0604030504040204" pitchFamily="50" charset="-128"/>
              </a:rPr>
              <a:t>必要。</a:t>
            </a:r>
            <a:endParaRPr lang="ja-JP" altLang="en-US" sz="1050" dirty="0">
              <a:latin typeface="Meiryo UI" panose="020B0604030504040204" pitchFamily="50" charset="-128"/>
              <a:ea typeface="Meiryo UI" panose="020B0604030504040204" pitchFamily="50" charset="-128"/>
            </a:endParaRPr>
          </a:p>
          <a:p>
            <a:pPr algn="l">
              <a:lnSpc>
                <a:spcPct val="100000"/>
              </a:lnSpc>
            </a:pP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制度・支援のニーズについて</a:t>
            </a:r>
          </a:p>
          <a:p>
            <a:pPr algn="l">
              <a:lnSpc>
                <a:spcPct val="100000"/>
              </a:lnSpc>
            </a:pP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支援</a:t>
            </a:r>
            <a:r>
              <a:rPr lang="ja-JP" altLang="en-US" sz="1050" dirty="0">
                <a:latin typeface="Meiryo UI" panose="020B0604030504040204" pitchFamily="50" charset="-128"/>
                <a:ea typeface="Meiryo UI" panose="020B0604030504040204" pitchFamily="50" charset="-128"/>
              </a:rPr>
              <a:t>が必要な家庭が適切な情報を入手できるよう</a:t>
            </a:r>
            <a:r>
              <a:rPr lang="ja-JP" altLang="en-US" sz="1050" dirty="0" smtClean="0">
                <a:latin typeface="Meiryo UI" panose="020B0604030504040204" pitchFamily="50" charset="-128"/>
                <a:ea typeface="Meiryo UI" panose="020B0604030504040204" pitchFamily="50" charset="-128"/>
              </a:rPr>
              <a:t>、広報</a:t>
            </a:r>
            <a:r>
              <a:rPr lang="ja-JP" altLang="en-US" sz="1050" dirty="0">
                <a:latin typeface="Meiryo UI" panose="020B0604030504040204" pitchFamily="50" charset="-128"/>
                <a:ea typeface="Meiryo UI" panose="020B0604030504040204" pitchFamily="50" charset="-128"/>
              </a:rPr>
              <a:t>周知の方法を検討するとともに、手続き面で改善の余地があるかに</a:t>
            </a:r>
            <a:r>
              <a:rPr lang="ja-JP" altLang="en-US" sz="1050" dirty="0" smtClean="0">
                <a:latin typeface="Meiryo UI" panose="020B0604030504040204" pitchFamily="50" charset="-128"/>
                <a:ea typeface="Meiryo UI" panose="020B0604030504040204" pitchFamily="50" charset="-128"/>
              </a:rPr>
              <a:t>ついての検討が必要。また、学校</a:t>
            </a:r>
            <a:r>
              <a:rPr lang="ja-JP" altLang="en-US" sz="1050" dirty="0">
                <a:latin typeface="Meiryo UI" panose="020B0604030504040204" pitchFamily="50" charset="-128"/>
                <a:ea typeface="Meiryo UI" panose="020B0604030504040204" pitchFamily="50" charset="-128"/>
              </a:rPr>
              <a:t>や就学前施設と、福祉分野等の行政部局や民間を含めた様々</a:t>
            </a:r>
            <a:r>
              <a:rPr lang="ja-JP" altLang="en-US" sz="1050" dirty="0" smtClean="0">
                <a:latin typeface="Meiryo UI" panose="020B0604030504040204" pitchFamily="50" charset="-128"/>
                <a:ea typeface="Meiryo UI" panose="020B0604030504040204" pitchFamily="50" charset="-128"/>
              </a:rPr>
              <a:t>な団体</a:t>
            </a:r>
            <a:r>
              <a:rPr lang="ja-JP" altLang="en-US" sz="1050" dirty="0">
                <a:latin typeface="Meiryo UI" panose="020B0604030504040204" pitchFamily="50" charset="-128"/>
                <a:ea typeface="Meiryo UI" panose="020B0604030504040204" pitchFamily="50" charset="-128"/>
              </a:rPr>
              <a:t>・機関との連携・情報共有が可能な体制を</a:t>
            </a:r>
            <a:r>
              <a:rPr lang="ja-JP" altLang="en-US" sz="1050" dirty="0" smtClean="0">
                <a:latin typeface="Meiryo UI" panose="020B0604030504040204" pitchFamily="50" charset="-128"/>
                <a:ea typeface="Meiryo UI" panose="020B0604030504040204" pitchFamily="50" charset="-128"/>
              </a:rPr>
              <a:t>確保し、支援につなげるための取組が必要。</a:t>
            </a:r>
            <a:endParaRPr lang="ja-JP" altLang="en-US" sz="1050"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2">
            <a:clrChange>
              <a:clrFrom>
                <a:srgbClr val="FFFFFF"/>
              </a:clrFrom>
              <a:clrTo>
                <a:srgbClr val="FFFFFF">
                  <a:alpha val="0"/>
                </a:srgbClr>
              </a:clrTo>
            </a:clrChange>
          </a:blip>
          <a:stretch>
            <a:fillRect/>
          </a:stretch>
        </p:blipFill>
        <p:spPr>
          <a:xfrm>
            <a:off x="306565" y="3552747"/>
            <a:ext cx="498522" cy="468000"/>
          </a:xfrm>
          <a:prstGeom prst="rect">
            <a:avLst/>
          </a:prstGeom>
        </p:spPr>
      </p:pic>
      <p:sp>
        <p:nvSpPr>
          <p:cNvPr id="13" name="サブタイトル 2"/>
          <p:cNvSpPr txBox="1">
            <a:spLocks/>
          </p:cNvSpPr>
          <p:nvPr/>
        </p:nvSpPr>
        <p:spPr>
          <a:xfrm>
            <a:off x="672038" y="3801043"/>
            <a:ext cx="1872000" cy="277282"/>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400" dirty="0">
                <a:latin typeface="Meiryo UI" panose="020B0604030504040204" pitchFamily="50" charset="-128"/>
                <a:ea typeface="Meiryo UI" panose="020B0604030504040204" pitchFamily="50" charset="-128"/>
              </a:rPr>
              <a:t>計画</a:t>
            </a:r>
            <a:r>
              <a:rPr lang="ja-JP" altLang="en-US" sz="1400" dirty="0" smtClean="0">
                <a:latin typeface="Meiryo UI" panose="020B0604030504040204" pitchFamily="50" charset="-128"/>
                <a:ea typeface="Meiryo UI" panose="020B0604030504040204" pitchFamily="50" charset="-128"/>
              </a:rPr>
              <a:t>の基本的な考え方</a:t>
            </a:r>
            <a:r>
              <a:rPr lang="ja-JP" altLang="en-US"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p:txBody>
      </p:sp>
      <p:cxnSp>
        <p:nvCxnSpPr>
          <p:cNvPr id="14" name="直線コネクタ 13"/>
          <p:cNvCxnSpPr/>
          <p:nvPr/>
        </p:nvCxnSpPr>
        <p:spPr>
          <a:xfrm>
            <a:off x="554215" y="4058847"/>
            <a:ext cx="1980000" cy="0"/>
          </a:xfrm>
          <a:prstGeom prst="line">
            <a:avLst/>
          </a:prstGeom>
          <a:ln w="28575" cap="flat" cmpd="sng" algn="ctr">
            <a:solidFill>
              <a:schemeClr val="tx1">
                <a:lumMod val="75000"/>
                <a:lumOff val="2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6" name="グループ化 5"/>
          <p:cNvGrpSpPr/>
          <p:nvPr/>
        </p:nvGrpSpPr>
        <p:grpSpPr>
          <a:xfrm>
            <a:off x="434010" y="5112554"/>
            <a:ext cx="6090448" cy="3923998"/>
            <a:chOff x="501738" y="5234218"/>
            <a:chExt cx="6090448" cy="3796350"/>
          </a:xfrm>
        </p:grpSpPr>
        <p:grpSp>
          <p:nvGrpSpPr>
            <p:cNvPr id="16" name="グループ化 15"/>
            <p:cNvGrpSpPr/>
            <p:nvPr/>
          </p:nvGrpSpPr>
          <p:grpSpPr>
            <a:xfrm>
              <a:off x="1817688" y="5793080"/>
              <a:ext cx="3941819" cy="1808526"/>
              <a:chOff x="1724324" y="2079684"/>
              <a:chExt cx="3828734" cy="1693046"/>
            </a:xfrm>
          </p:grpSpPr>
          <p:sp>
            <p:nvSpPr>
              <p:cNvPr id="38" name="矢印: 下 32"/>
              <p:cNvSpPr/>
              <p:nvPr/>
            </p:nvSpPr>
            <p:spPr>
              <a:xfrm rot="10800000">
                <a:off x="2616103" y="2079684"/>
                <a:ext cx="253357" cy="1685063"/>
              </a:xfrm>
              <a:prstGeom prst="down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numCol="1" spcCol="0" rtlCol="0" fromWordArt="0" anchor="ctr" anchorCtr="0" forceAA="0" compatLnSpc="1">
                <a:prstTxWarp prst="textNoShape">
                  <a:avLst/>
                </a:prstTxWarp>
              </a:bodyPr>
              <a:lstStyle/>
              <a:p>
                <a:endParaRPr lang="ja-JP" altLang="en-US"/>
              </a:p>
            </p:txBody>
          </p:sp>
          <p:sp>
            <p:nvSpPr>
              <p:cNvPr id="39" name="矢印: 下 31"/>
              <p:cNvSpPr/>
              <p:nvPr/>
            </p:nvSpPr>
            <p:spPr>
              <a:xfrm rot="10800000">
                <a:off x="3516141" y="2087666"/>
                <a:ext cx="253357" cy="1685064"/>
              </a:xfrm>
              <a:prstGeom prst="down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numCol="1" spcCol="0" rtlCol="0" fromWordArt="0" anchor="ctr" anchorCtr="0" forceAA="0" compatLnSpc="1">
                <a:prstTxWarp prst="textNoShape">
                  <a:avLst/>
                </a:prstTxWarp>
              </a:bodyPr>
              <a:lstStyle/>
              <a:p>
                <a:endParaRPr lang="ja-JP" altLang="en-US"/>
              </a:p>
            </p:txBody>
          </p:sp>
          <p:sp>
            <p:nvSpPr>
              <p:cNvPr id="40" name="矢印: 下 30"/>
              <p:cNvSpPr/>
              <p:nvPr/>
            </p:nvSpPr>
            <p:spPr>
              <a:xfrm rot="10800000">
                <a:off x="4407921" y="2083642"/>
                <a:ext cx="253357" cy="1685064"/>
              </a:xfrm>
              <a:prstGeom prst="down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numCol="1" spcCol="0" rtlCol="0" fromWordArt="0" anchor="ctr" anchorCtr="0" forceAA="0" compatLnSpc="1">
                <a:prstTxWarp prst="textNoShape">
                  <a:avLst/>
                </a:prstTxWarp>
              </a:bodyPr>
              <a:lstStyle/>
              <a:p>
                <a:endParaRPr lang="ja-JP" altLang="en-US"/>
              </a:p>
            </p:txBody>
          </p:sp>
          <p:sp>
            <p:nvSpPr>
              <p:cNvPr id="41" name="矢印: 下 29"/>
              <p:cNvSpPr/>
              <p:nvPr/>
            </p:nvSpPr>
            <p:spPr>
              <a:xfrm rot="10800000">
                <a:off x="5299701" y="2079684"/>
                <a:ext cx="253357" cy="1685064"/>
              </a:xfrm>
              <a:prstGeom prst="down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numCol="1" spcCol="0" rtlCol="0" fromWordArt="0" anchor="ctr" anchorCtr="0" forceAA="0" compatLnSpc="1">
                <a:prstTxWarp prst="textNoShape">
                  <a:avLst/>
                </a:prstTxWarp>
              </a:bodyPr>
              <a:lstStyle/>
              <a:p>
                <a:endParaRPr lang="ja-JP" altLang="en-US"/>
              </a:p>
            </p:txBody>
          </p:sp>
          <p:sp>
            <p:nvSpPr>
              <p:cNvPr id="42" name="矢印: 下 28"/>
              <p:cNvSpPr/>
              <p:nvPr/>
            </p:nvSpPr>
            <p:spPr>
              <a:xfrm rot="10800000">
                <a:off x="1724324" y="2087667"/>
                <a:ext cx="253357" cy="1685063"/>
              </a:xfrm>
              <a:prstGeom prst="down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numCol="1" spcCol="0" rtlCol="0" fromWordArt="0" anchor="ctr" anchorCtr="0" forceAA="0" compatLnSpc="1">
                <a:prstTxWarp prst="textNoShape">
                  <a:avLst/>
                </a:prstTxWarp>
              </a:bodyPr>
              <a:lstStyle/>
              <a:p>
                <a:endParaRPr lang="ja-JP" altLang="en-US"/>
              </a:p>
            </p:txBody>
          </p:sp>
        </p:grpSp>
        <p:grpSp>
          <p:nvGrpSpPr>
            <p:cNvPr id="3" name="グループ化 2"/>
            <p:cNvGrpSpPr/>
            <p:nvPr/>
          </p:nvGrpSpPr>
          <p:grpSpPr>
            <a:xfrm>
              <a:off x="517634" y="5241454"/>
              <a:ext cx="760199" cy="731407"/>
              <a:chOff x="517634" y="5241454"/>
              <a:chExt cx="760199" cy="731407"/>
            </a:xfrm>
          </p:grpSpPr>
          <p:pic>
            <p:nvPicPr>
              <p:cNvPr id="2" name="図 1"/>
              <p:cNvPicPr>
                <a:picLocks noChangeAspect="1"/>
              </p:cNvPicPr>
              <p:nvPr/>
            </p:nvPicPr>
            <p:blipFill>
              <a:blip r:embed="rId3">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contrast="20000"/>
                        </a14:imgEffect>
                      </a14:imgLayer>
                    </a14:imgProps>
                  </a:ext>
                </a:extLst>
              </a:blip>
              <a:stretch>
                <a:fillRect/>
              </a:stretch>
            </p:blipFill>
            <p:spPr>
              <a:xfrm>
                <a:off x="517634" y="5241454"/>
                <a:ext cx="760199" cy="731407"/>
              </a:xfrm>
              <a:prstGeom prst="rect">
                <a:avLst/>
              </a:prstGeom>
            </p:spPr>
          </p:pic>
          <p:sp>
            <p:nvSpPr>
              <p:cNvPr id="37" name="テキスト ボックス 36"/>
              <p:cNvSpPr txBox="1"/>
              <p:nvPr/>
            </p:nvSpPr>
            <p:spPr>
              <a:xfrm>
                <a:off x="610905" y="5327946"/>
                <a:ext cx="522384" cy="446647"/>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基本理念</a:t>
                </a:r>
                <a:endParaRPr kumimoji="1" lang="ja-JP" altLang="en-US" sz="1200" b="1" dirty="0">
                  <a:latin typeface="Meiryo UI" panose="020B0604030504040204" pitchFamily="50" charset="-128"/>
                  <a:ea typeface="Meiryo UI" panose="020B0604030504040204" pitchFamily="50" charset="-128"/>
                </a:endParaRPr>
              </a:p>
            </p:txBody>
          </p:sp>
        </p:grpSp>
        <p:grpSp>
          <p:nvGrpSpPr>
            <p:cNvPr id="4" name="グループ化 3"/>
            <p:cNvGrpSpPr/>
            <p:nvPr/>
          </p:nvGrpSpPr>
          <p:grpSpPr>
            <a:xfrm>
              <a:off x="501738" y="6446584"/>
              <a:ext cx="760199" cy="731407"/>
              <a:chOff x="501738" y="6446584"/>
              <a:chExt cx="760199" cy="731407"/>
            </a:xfrm>
          </p:grpSpPr>
          <p:pic>
            <p:nvPicPr>
              <p:cNvPr id="44" name="図 43"/>
              <p:cNvPicPr>
                <a:picLocks noChangeAspect="1"/>
              </p:cNvPicPr>
              <p:nvPr/>
            </p:nvPicPr>
            <p:blipFill>
              <a:blip r:embed="rId5">
                <a:clrChange>
                  <a:clrFrom>
                    <a:srgbClr val="FFFFFF"/>
                  </a:clrFrom>
                  <a:clrTo>
                    <a:srgbClr val="FFFFFF">
                      <a:alpha val="0"/>
                    </a:srgbClr>
                  </a:clrTo>
                </a:clrChange>
                <a:duotone>
                  <a:prstClr val="black"/>
                  <a:schemeClr val="accent4">
                    <a:tint val="45000"/>
                    <a:satMod val="400000"/>
                  </a:schemeClr>
                </a:duotone>
                <a:extLst>
                  <a:ext uri="{BEBA8EAE-BF5A-486C-A8C5-ECC9F3942E4B}">
                    <a14:imgProps xmlns:a14="http://schemas.microsoft.com/office/drawing/2010/main">
                      <a14:imgLayer r:embed="rId4">
                        <a14:imgEffect>
                          <a14:brightnessContrast bright="40000" contrast="20000"/>
                        </a14:imgEffect>
                      </a14:imgLayer>
                    </a14:imgProps>
                  </a:ext>
                </a:extLst>
              </a:blip>
              <a:stretch>
                <a:fillRect/>
              </a:stretch>
            </p:blipFill>
            <p:spPr>
              <a:xfrm>
                <a:off x="501738" y="6446584"/>
                <a:ext cx="760199" cy="731407"/>
              </a:xfrm>
              <a:prstGeom prst="rect">
                <a:avLst/>
              </a:prstGeom>
            </p:spPr>
          </p:pic>
          <p:sp>
            <p:nvSpPr>
              <p:cNvPr id="35" name="テキスト ボックス 34"/>
              <p:cNvSpPr txBox="1"/>
              <p:nvPr/>
            </p:nvSpPr>
            <p:spPr>
              <a:xfrm>
                <a:off x="595276" y="6534326"/>
                <a:ext cx="522383" cy="443614"/>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基本方針</a:t>
                </a:r>
                <a:endParaRPr kumimoji="1" lang="ja-JP" altLang="en-US" sz="1200" b="1" dirty="0">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533560" y="7865411"/>
              <a:ext cx="760199" cy="731407"/>
              <a:chOff x="533560" y="7865411"/>
              <a:chExt cx="760199" cy="731407"/>
            </a:xfrm>
          </p:grpSpPr>
          <p:pic>
            <p:nvPicPr>
              <p:cNvPr id="45" name="図 44"/>
              <p:cNvPicPr>
                <a:picLocks noChangeAspect="1"/>
              </p:cNvPicPr>
              <p:nvPr/>
            </p:nvPicPr>
            <p:blipFill>
              <a:blip r:embed="rId6">
                <a:clrChange>
                  <a:clrFrom>
                    <a:srgbClr val="FFFFFF"/>
                  </a:clrFrom>
                  <a:clrTo>
                    <a:srgbClr val="FFFFFF">
                      <a:alpha val="0"/>
                    </a:srgbClr>
                  </a:clrTo>
                </a:clrChange>
                <a:duotone>
                  <a:prstClr val="black"/>
                  <a:schemeClr val="accent6">
                    <a:tint val="45000"/>
                    <a:satMod val="400000"/>
                  </a:schemeClr>
                </a:duotone>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a:off x="533560" y="7865411"/>
                <a:ext cx="760199" cy="731407"/>
              </a:xfrm>
              <a:prstGeom prst="rect">
                <a:avLst/>
              </a:prstGeom>
            </p:spPr>
          </p:pic>
          <p:sp>
            <p:nvSpPr>
              <p:cNvPr id="33" name="テキスト ボックス 32"/>
              <p:cNvSpPr txBox="1"/>
              <p:nvPr/>
            </p:nvSpPr>
            <p:spPr>
              <a:xfrm>
                <a:off x="544196" y="7981414"/>
                <a:ext cx="672425" cy="446647"/>
              </a:xfrm>
              <a:prstGeom prst="rect">
                <a:avLst/>
              </a:prstGeom>
              <a:noFill/>
            </p:spPr>
            <p:txBody>
              <a:bodyPr wrap="square" rtlCol="0" anchor="ctr">
                <a:spAutoFit/>
              </a:bodyPr>
              <a:lstStyle/>
              <a:p>
                <a:pPr algn="ctr"/>
                <a:r>
                  <a:rPr kumimoji="1" lang="ja-JP" altLang="en-US" sz="1200" b="1" dirty="0" smtClean="0">
                    <a:latin typeface="Meiryo UI" panose="020B0604030504040204" pitchFamily="50" charset="-128"/>
                    <a:ea typeface="Meiryo UI" panose="020B0604030504040204" pitchFamily="50" charset="-128"/>
                  </a:rPr>
                  <a:t>分野別</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施策</a:t>
                </a:r>
                <a:endParaRPr kumimoji="1" lang="ja-JP" altLang="en-US" sz="1400" b="1" dirty="0">
                  <a:latin typeface="Meiryo UI" panose="020B0604030504040204" pitchFamily="50" charset="-128"/>
                  <a:ea typeface="Meiryo UI" panose="020B0604030504040204" pitchFamily="50" charset="-128"/>
                </a:endParaRPr>
              </a:p>
            </p:txBody>
          </p:sp>
        </p:grpSp>
        <p:grpSp>
          <p:nvGrpSpPr>
            <p:cNvPr id="20" name="グループ化 19"/>
            <p:cNvGrpSpPr/>
            <p:nvPr/>
          </p:nvGrpSpPr>
          <p:grpSpPr>
            <a:xfrm>
              <a:off x="1216621" y="5234218"/>
              <a:ext cx="5375565" cy="557263"/>
              <a:chOff x="1208916" y="4707543"/>
              <a:chExt cx="5221347" cy="639563"/>
            </a:xfrm>
          </p:grpSpPr>
          <p:sp>
            <p:nvSpPr>
              <p:cNvPr id="30" name="角丸四角形 29"/>
              <p:cNvSpPr/>
              <p:nvPr/>
            </p:nvSpPr>
            <p:spPr>
              <a:xfrm>
                <a:off x="1339513" y="4707543"/>
                <a:ext cx="4895409" cy="639563"/>
              </a:xfrm>
              <a:prstGeom prst="roundRect">
                <a:avLst>
                  <a:gd name="adj" fmla="val 7768"/>
                </a:avLst>
              </a:prstGeom>
              <a:solidFill>
                <a:srgbClr val="FCD1E2"/>
              </a:solidFill>
              <a:ln>
                <a:noFill/>
                <a:prstDash val="sysDash"/>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1200" dirty="0"/>
              </a:p>
            </p:txBody>
          </p:sp>
          <p:sp>
            <p:nvSpPr>
              <p:cNvPr id="31" name="四角形: 角を丸くする 21"/>
              <p:cNvSpPr/>
              <p:nvPr/>
            </p:nvSpPr>
            <p:spPr>
              <a:xfrm>
                <a:off x="1208916" y="4713802"/>
                <a:ext cx="5221347" cy="596214"/>
              </a:xfrm>
              <a:prstGeom prst="roundRect">
                <a:avLst>
                  <a:gd name="adj" fmla="val 0"/>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lnSpc>
                    <a:spcPts val="1400"/>
                  </a:lnSpc>
                  <a:spcAft>
                    <a:spcPts val="0"/>
                  </a:spcAft>
                </a:pPr>
                <a:r>
                  <a:rPr lang="ja-JP" sz="1400" kern="100" spc="3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貧困の連鎖を断ち切り</a:t>
                </a:r>
                <a:r>
                  <a:rPr lang="ja-JP" sz="1400" kern="100" spc="3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spc="3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400"/>
                  </a:lnSpc>
                  <a:spcAft>
                    <a:spcPts val="0"/>
                  </a:spcAft>
                </a:pPr>
                <a:r>
                  <a:rPr lang="ja-JP" sz="1400" kern="100" spc="3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子ども</a:t>
                </a:r>
                <a:r>
                  <a:rPr lang="ja-JP" sz="1400" kern="100" spc="3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rPr>
                  <a:t>達が将来に希望を持つことができるまちの実現</a:t>
                </a:r>
                <a:endParaRPr lang="ja-JP" sz="1200" kern="100" spc="3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21" name="グループ化 20"/>
            <p:cNvGrpSpPr/>
            <p:nvPr/>
          </p:nvGrpSpPr>
          <p:grpSpPr>
            <a:xfrm>
              <a:off x="1274694" y="6250102"/>
              <a:ext cx="5298814" cy="1002210"/>
              <a:chOff x="1278466" y="4831471"/>
              <a:chExt cx="5146798" cy="566423"/>
            </a:xfrm>
            <a:solidFill>
              <a:srgbClr val="FFF73B"/>
            </a:solidFill>
            <a:effectLst/>
          </p:grpSpPr>
          <p:sp>
            <p:nvSpPr>
              <p:cNvPr id="28" name="角丸四角形 27"/>
              <p:cNvSpPr/>
              <p:nvPr/>
            </p:nvSpPr>
            <p:spPr>
              <a:xfrm>
                <a:off x="1381231" y="4831471"/>
                <a:ext cx="4819807" cy="566423"/>
              </a:xfrm>
              <a:prstGeom prst="roundRect">
                <a:avLst>
                  <a:gd name="adj" fmla="val 6724"/>
                </a:avLst>
              </a:prstGeom>
              <a:solidFill>
                <a:schemeClr val="accent4">
                  <a:lumMod val="40000"/>
                  <a:lumOff val="60000"/>
                </a:schemeClr>
              </a:solidFill>
              <a:ln>
                <a:no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sz="1200" dirty="0"/>
              </a:p>
            </p:txBody>
          </p:sp>
          <p:sp>
            <p:nvSpPr>
              <p:cNvPr id="29" name="四角形: 角を丸くする 21"/>
              <p:cNvSpPr/>
              <p:nvPr/>
            </p:nvSpPr>
            <p:spPr>
              <a:xfrm>
                <a:off x="1278466" y="4905785"/>
                <a:ext cx="5146798" cy="405777"/>
              </a:xfrm>
              <a:prstGeom prst="roundRect">
                <a:avLst>
                  <a:gd name="adj" fmla="val 50000"/>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marL="933450">
                  <a:spcAft>
                    <a:spcPts val="0"/>
                  </a:spcAft>
                </a:pPr>
                <a:r>
                  <a:rPr lang="ja-JP" altLang="ja-JP" sz="1400" kern="100" spc="3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基本方針１：貧困の連鎖の断ち</a:t>
                </a:r>
                <a:r>
                  <a:rPr lang="ja-JP" altLang="ja-JP" sz="1400" b="1" kern="100" spc="300" dirty="0">
                    <a:solidFill>
                      <a:srgbClr val="FF3300"/>
                    </a:solidFill>
                    <a:latin typeface="Meiryo UI" panose="020B0604030504040204" pitchFamily="50" charset="-128"/>
                    <a:ea typeface="Meiryo UI" panose="020B0604030504040204" pitchFamily="50" charset="-128"/>
                    <a:cs typeface="Times New Roman" panose="02020603050405020304" pitchFamily="18" charset="0"/>
                  </a:rPr>
                  <a:t>切</a:t>
                </a:r>
                <a:r>
                  <a:rPr lang="ja-JP" altLang="ja-JP" sz="1400" kern="100" spc="3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り</a:t>
                </a:r>
                <a:endParaRPr lang="ja-JP" altLang="ja-JP" sz="1200" kern="100" spc="300" dirty="0">
                  <a:latin typeface="Meiryo UI" panose="020B0604030504040204" pitchFamily="50" charset="-128"/>
                  <a:ea typeface="Meiryo UI" panose="020B0604030504040204" pitchFamily="50" charset="-128"/>
                  <a:cs typeface="Times New Roman" panose="02020603050405020304" pitchFamily="18" charset="0"/>
                </a:endParaRPr>
              </a:p>
              <a:p>
                <a:pPr marL="933450">
                  <a:spcAft>
                    <a:spcPts val="0"/>
                  </a:spcAft>
                </a:pPr>
                <a:r>
                  <a:rPr lang="ja-JP" altLang="ja-JP" sz="1400" kern="100" spc="3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基本方針２：</a:t>
                </a:r>
                <a:r>
                  <a:rPr lang="ja-JP" altLang="ja-JP" sz="1400" b="1" kern="100" spc="300" dirty="0">
                    <a:solidFill>
                      <a:srgbClr val="FF3300"/>
                    </a:solidFill>
                    <a:latin typeface="Meiryo UI" panose="020B0604030504040204" pitchFamily="50" charset="-128"/>
                    <a:ea typeface="Meiryo UI" panose="020B0604030504040204" pitchFamily="50" charset="-128"/>
                    <a:cs typeface="Times New Roman" panose="02020603050405020304" pitchFamily="18" charset="0"/>
                  </a:rPr>
                  <a:t>切</a:t>
                </a:r>
                <a:r>
                  <a:rPr lang="ja-JP" altLang="ja-JP" sz="1400" kern="100" spc="3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れ目のない支援</a:t>
                </a:r>
                <a:endParaRPr lang="ja-JP" altLang="ja-JP" sz="1200" kern="100" spc="300" dirty="0">
                  <a:latin typeface="Meiryo UI" panose="020B0604030504040204" pitchFamily="50" charset="-128"/>
                  <a:ea typeface="Meiryo UI" panose="020B0604030504040204" pitchFamily="50" charset="-128"/>
                  <a:cs typeface="Times New Roman" panose="02020603050405020304" pitchFamily="18" charset="0"/>
                </a:endParaRPr>
              </a:p>
              <a:p>
                <a:pPr marL="933450">
                  <a:spcAft>
                    <a:spcPts val="0"/>
                  </a:spcAft>
                </a:pPr>
                <a:r>
                  <a:rPr lang="ja-JP" altLang="ja-JP" sz="1400" kern="100" spc="3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基本方針３：適</a:t>
                </a:r>
                <a:r>
                  <a:rPr lang="ja-JP" altLang="ja-JP" sz="1400" b="1" kern="100" spc="300" dirty="0">
                    <a:solidFill>
                      <a:srgbClr val="FF3300"/>
                    </a:solidFill>
                    <a:latin typeface="Meiryo UI" panose="020B0604030504040204" pitchFamily="50" charset="-128"/>
                    <a:ea typeface="Meiryo UI" panose="020B0604030504040204" pitchFamily="50" charset="-128"/>
                    <a:cs typeface="Times New Roman" panose="02020603050405020304" pitchFamily="18" charset="0"/>
                  </a:rPr>
                  <a:t>切</a:t>
                </a:r>
                <a:r>
                  <a:rPr lang="ja-JP" altLang="ja-JP" sz="1400" kern="100" spc="3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な情報の提供</a:t>
                </a:r>
                <a:endParaRPr lang="ja-JP" altLang="ja-JP" sz="1200" kern="100" spc="300" dirty="0">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22" name="グループ化 21"/>
            <p:cNvGrpSpPr/>
            <p:nvPr/>
          </p:nvGrpSpPr>
          <p:grpSpPr>
            <a:xfrm>
              <a:off x="1718103" y="7590569"/>
              <a:ext cx="4159455" cy="1439999"/>
              <a:chOff x="1627596" y="3717890"/>
              <a:chExt cx="4040126" cy="1398688"/>
            </a:xfrm>
          </p:grpSpPr>
          <p:sp>
            <p:nvSpPr>
              <p:cNvPr id="23" name="角丸四角形 22"/>
              <p:cNvSpPr/>
              <p:nvPr/>
            </p:nvSpPr>
            <p:spPr>
              <a:xfrm>
                <a:off x="1627596" y="3717890"/>
                <a:ext cx="463637" cy="1398688"/>
              </a:xfrm>
              <a:prstGeom prst="roundRect">
                <a:avLst>
                  <a:gd name="adj" fmla="val 0"/>
                </a:avLst>
              </a:prstGeom>
              <a:solidFill>
                <a:schemeClr val="accent6">
                  <a:lumMod val="60000"/>
                  <a:lumOff val="40000"/>
                </a:schemeClr>
              </a:solidFill>
              <a:ln w="381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pPr algn="ctr"/>
                <a:r>
                  <a:rPr kumimoji="1" lang="ja-JP" altLang="en-US" sz="1200" spc="300" dirty="0" smtClean="0">
                    <a:solidFill>
                      <a:schemeClr val="tx1"/>
                    </a:solidFill>
                    <a:latin typeface="Meiryo UI" panose="020B0604030504040204" pitchFamily="50" charset="-128"/>
                    <a:ea typeface="Meiryo UI" panose="020B0604030504040204" pitchFamily="50" charset="-128"/>
                  </a:rPr>
                  <a:t>教育の支援</a:t>
                </a:r>
                <a:endParaRPr kumimoji="1" lang="ja-JP" altLang="en-US" sz="1200" spc="300" dirty="0">
                  <a:solidFill>
                    <a:schemeClr val="tx1"/>
                  </a:solidFill>
                  <a:latin typeface="Meiryo UI" panose="020B0604030504040204" pitchFamily="50" charset="-128"/>
                  <a:ea typeface="Meiryo UI" panose="020B0604030504040204" pitchFamily="50" charset="-128"/>
                </a:endParaRPr>
              </a:p>
            </p:txBody>
          </p:sp>
          <p:sp>
            <p:nvSpPr>
              <p:cNvPr id="24" name="角丸四角形 23"/>
              <p:cNvSpPr/>
              <p:nvPr/>
            </p:nvSpPr>
            <p:spPr>
              <a:xfrm>
                <a:off x="2510965" y="3717890"/>
                <a:ext cx="463637" cy="1398688"/>
              </a:xfrm>
              <a:prstGeom prst="roundRect">
                <a:avLst>
                  <a:gd name="adj" fmla="val 0"/>
                </a:avLst>
              </a:prstGeom>
              <a:solidFill>
                <a:schemeClr val="accent6">
                  <a:lumMod val="60000"/>
                  <a:lumOff val="40000"/>
                </a:schemeClr>
              </a:solidFill>
              <a:ln w="381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pPr algn="ctr"/>
                <a:r>
                  <a:rPr kumimoji="1" lang="ja-JP" altLang="en-US" sz="1200" spc="300" dirty="0" smtClean="0">
                    <a:solidFill>
                      <a:schemeClr val="tx1"/>
                    </a:solidFill>
                    <a:latin typeface="Meiryo UI" panose="020B0604030504040204" pitchFamily="50" charset="-128"/>
                    <a:ea typeface="Meiryo UI" panose="020B0604030504040204" pitchFamily="50" charset="-128"/>
                  </a:rPr>
                  <a:t>生活の支援</a:t>
                </a:r>
                <a:endParaRPr kumimoji="1" lang="ja-JP" altLang="en-US" sz="1200" spc="300" dirty="0">
                  <a:solidFill>
                    <a:schemeClr val="tx1"/>
                  </a:solidFill>
                  <a:latin typeface="Meiryo UI" panose="020B0604030504040204" pitchFamily="50" charset="-128"/>
                  <a:ea typeface="Meiryo UI" panose="020B0604030504040204" pitchFamily="50" charset="-128"/>
                </a:endParaRPr>
              </a:p>
            </p:txBody>
          </p:sp>
          <p:sp>
            <p:nvSpPr>
              <p:cNvPr id="25" name="角丸四角形 24"/>
              <p:cNvSpPr/>
              <p:nvPr/>
            </p:nvSpPr>
            <p:spPr>
              <a:xfrm>
                <a:off x="3416027" y="3717890"/>
                <a:ext cx="463637" cy="1398688"/>
              </a:xfrm>
              <a:prstGeom prst="roundRect">
                <a:avLst>
                  <a:gd name="adj" fmla="val 0"/>
                </a:avLst>
              </a:prstGeom>
              <a:solidFill>
                <a:schemeClr val="accent6">
                  <a:lumMod val="60000"/>
                  <a:lumOff val="40000"/>
                </a:schemeClr>
              </a:solidFill>
              <a:ln w="381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pPr algn="ctr"/>
                <a:r>
                  <a:rPr lang="ja-JP" altLang="en-US" sz="1200" spc="300" dirty="0">
                    <a:solidFill>
                      <a:schemeClr val="tx1"/>
                    </a:solidFill>
                    <a:latin typeface="Meiryo UI" panose="020B0604030504040204" pitchFamily="50" charset="-128"/>
                    <a:ea typeface="Meiryo UI" panose="020B0604030504040204" pitchFamily="50" charset="-128"/>
                  </a:rPr>
                  <a:t>経済的</a:t>
                </a:r>
                <a:r>
                  <a:rPr kumimoji="1" lang="ja-JP" altLang="en-US" sz="1200" spc="300" dirty="0" smtClean="0">
                    <a:solidFill>
                      <a:schemeClr val="tx1"/>
                    </a:solidFill>
                    <a:latin typeface="Meiryo UI" panose="020B0604030504040204" pitchFamily="50" charset="-128"/>
                    <a:ea typeface="Meiryo UI" panose="020B0604030504040204" pitchFamily="50" charset="-128"/>
                  </a:rPr>
                  <a:t>支援</a:t>
                </a:r>
                <a:endParaRPr kumimoji="1" lang="ja-JP" altLang="en-US" sz="1200" spc="300" dirty="0">
                  <a:solidFill>
                    <a:schemeClr val="tx1"/>
                  </a:solidFill>
                  <a:latin typeface="Meiryo UI" panose="020B0604030504040204" pitchFamily="50" charset="-128"/>
                  <a:ea typeface="Meiryo UI" panose="020B0604030504040204" pitchFamily="50" charset="-128"/>
                </a:endParaRPr>
              </a:p>
            </p:txBody>
          </p:sp>
          <p:sp>
            <p:nvSpPr>
              <p:cNvPr id="26" name="角丸四角形 25"/>
              <p:cNvSpPr/>
              <p:nvPr/>
            </p:nvSpPr>
            <p:spPr>
              <a:xfrm>
                <a:off x="4304325" y="3717890"/>
                <a:ext cx="463637" cy="1398688"/>
              </a:xfrm>
              <a:prstGeom prst="roundRect">
                <a:avLst>
                  <a:gd name="adj" fmla="val 0"/>
                </a:avLst>
              </a:prstGeom>
              <a:solidFill>
                <a:schemeClr val="accent6">
                  <a:lumMod val="60000"/>
                  <a:lumOff val="40000"/>
                </a:schemeClr>
              </a:solidFill>
              <a:ln w="381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pPr algn="ctr"/>
                <a:r>
                  <a:rPr kumimoji="1" lang="ja-JP" altLang="en-US" sz="1200" spc="300" dirty="0" smtClean="0">
                    <a:solidFill>
                      <a:schemeClr val="tx1"/>
                    </a:solidFill>
                    <a:latin typeface="Meiryo UI" panose="020B0604030504040204" pitchFamily="50" charset="-128"/>
                    <a:ea typeface="Meiryo UI" panose="020B0604030504040204" pitchFamily="50" charset="-128"/>
                  </a:rPr>
                  <a:t>就労の支援</a:t>
                </a:r>
                <a:endParaRPr kumimoji="1" lang="ja-JP" altLang="en-US" sz="1200" spc="300" dirty="0">
                  <a:solidFill>
                    <a:schemeClr val="tx1"/>
                  </a:solidFill>
                  <a:latin typeface="Meiryo UI" panose="020B0604030504040204" pitchFamily="50" charset="-128"/>
                  <a:ea typeface="Meiryo UI" panose="020B0604030504040204" pitchFamily="50" charset="-128"/>
                </a:endParaRPr>
              </a:p>
            </p:txBody>
          </p:sp>
          <p:sp>
            <p:nvSpPr>
              <p:cNvPr id="27" name="角丸四角形 26"/>
              <p:cNvSpPr/>
              <p:nvPr/>
            </p:nvSpPr>
            <p:spPr>
              <a:xfrm>
                <a:off x="5204085" y="3717890"/>
                <a:ext cx="463637" cy="1398688"/>
              </a:xfrm>
              <a:prstGeom prst="roundRect">
                <a:avLst>
                  <a:gd name="adj" fmla="val 0"/>
                </a:avLst>
              </a:prstGeom>
              <a:solidFill>
                <a:schemeClr val="accent6">
                  <a:lumMod val="60000"/>
                  <a:lumOff val="40000"/>
                </a:schemeClr>
              </a:solidFill>
              <a:ln w="38100">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pPr algn="ctr"/>
                <a:r>
                  <a:rPr kumimoji="1" lang="ja-JP" altLang="en-US" sz="1200" spc="300" dirty="0" smtClean="0">
                    <a:solidFill>
                      <a:schemeClr val="tx1"/>
                    </a:solidFill>
                    <a:latin typeface="Meiryo UI" panose="020B0604030504040204" pitchFamily="50" charset="-128"/>
                    <a:ea typeface="Meiryo UI" panose="020B0604030504040204" pitchFamily="50" charset="-128"/>
                  </a:rPr>
                  <a:t>情報提供支援</a:t>
                </a:r>
                <a:endParaRPr kumimoji="1" lang="ja-JP" altLang="en-US" sz="1200" spc="300" dirty="0">
                  <a:solidFill>
                    <a:schemeClr val="tx1"/>
                  </a:solidFill>
                  <a:latin typeface="Meiryo UI" panose="020B0604030504040204" pitchFamily="50" charset="-128"/>
                  <a:ea typeface="Meiryo UI" panose="020B0604030504040204" pitchFamily="50" charset="-128"/>
                </a:endParaRPr>
              </a:p>
            </p:txBody>
          </p:sp>
        </p:grpSp>
      </p:grpSp>
      <p:sp>
        <p:nvSpPr>
          <p:cNvPr id="43" name="サブタイトル 2"/>
          <p:cNvSpPr txBox="1">
            <a:spLocks/>
          </p:cNvSpPr>
          <p:nvPr/>
        </p:nvSpPr>
        <p:spPr>
          <a:xfrm>
            <a:off x="505542" y="4212569"/>
            <a:ext cx="6045420" cy="66675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rPr>
              <a:t>実態</a:t>
            </a:r>
            <a:r>
              <a:rPr lang="ja-JP" altLang="ja-JP" sz="1100" dirty="0">
                <a:latin typeface="Meiryo UI" panose="020B0604030504040204" pitchFamily="50" charset="-128"/>
                <a:ea typeface="Meiryo UI" panose="020B0604030504040204" pitchFamily="50" charset="-128"/>
              </a:rPr>
              <a:t>調査において示された課題を踏まえ、基本理念と３つの基本方針を設定したうえ</a:t>
            </a:r>
            <a:r>
              <a:rPr lang="ja-JP" altLang="ja-JP" sz="1100" dirty="0" smtClean="0">
                <a:latin typeface="Meiryo UI" panose="020B0604030504040204" pitchFamily="50" charset="-128"/>
                <a:ea typeface="Meiryo UI" panose="020B0604030504040204" pitchFamily="50" charset="-128"/>
              </a:rPr>
              <a:t>で国</a:t>
            </a:r>
            <a:r>
              <a:rPr lang="ja-JP" altLang="ja-JP" sz="1100" dirty="0">
                <a:latin typeface="Meiryo UI" panose="020B0604030504040204" pitchFamily="50" charset="-128"/>
                <a:ea typeface="Meiryo UI" panose="020B0604030504040204" pitchFamily="50" charset="-128"/>
              </a:rPr>
              <a:t>の「子供の貧困対策に関する大綱」との整合を図りつつ、継続的に取り組む事業を５つの分野に分類</a:t>
            </a:r>
            <a:r>
              <a:rPr lang="ja-JP" altLang="ja-JP" sz="1100" dirty="0" smtClean="0">
                <a:latin typeface="Meiryo UI" panose="020B0604030504040204" pitchFamily="50" charset="-128"/>
                <a:ea typeface="Meiryo UI" panose="020B0604030504040204" pitchFamily="50" charset="-128"/>
              </a:rPr>
              <a:t>し効果的</a:t>
            </a:r>
            <a:r>
              <a:rPr lang="ja-JP" altLang="ja-JP" sz="1100" dirty="0">
                <a:latin typeface="Meiryo UI" panose="020B0604030504040204" pitchFamily="50" charset="-128"/>
                <a:ea typeface="Meiryo UI" panose="020B0604030504040204" pitchFamily="50" charset="-128"/>
              </a:rPr>
              <a:t>かつ総合的に子どもの貧困対策を</a:t>
            </a:r>
            <a:r>
              <a:rPr lang="ja-JP" altLang="ja-JP" sz="1100" dirty="0" smtClean="0">
                <a:latin typeface="Meiryo UI" panose="020B0604030504040204" pitchFamily="50" charset="-128"/>
                <a:ea typeface="Meiryo UI" panose="020B0604030504040204" pitchFamily="50" charset="-128"/>
              </a:rPr>
              <a:t>推進</a:t>
            </a:r>
            <a:r>
              <a:rPr lang="ja-JP" altLang="en-US" sz="1100" dirty="0" smtClean="0">
                <a:latin typeface="Meiryo UI" panose="020B0604030504040204" pitchFamily="50" charset="-128"/>
                <a:ea typeface="Meiryo UI" panose="020B0604030504040204" pitchFamily="50" charset="-128"/>
              </a:rPr>
              <a:t>します</a:t>
            </a:r>
            <a:r>
              <a:rPr lang="ja-JP" altLang="ja-JP" sz="1100" dirty="0" smtClean="0">
                <a:latin typeface="Meiryo UI" panose="020B0604030504040204" pitchFamily="50" charset="-128"/>
                <a:ea typeface="Meiryo UI" panose="020B0604030504040204" pitchFamily="50" charset="-128"/>
              </a:rPr>
              <a:t>。</a:t>
            </a:r>
            <a:endParaRPr lang="ja-JP" altLang="ja-JP" sz="10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179767" y="9527295"/>
            <a:ext cx="253596" cy="253916"/>
          </a:xfrm>
          <a:prstGeom prst="rect">
            <a:avLst/>
          </a:prstGeom>
          <a:noFill/>
        </p:spPr>
        <p:txBody>
          <a:bodyPr wrap="none" rtlCol="0">
            <a:spAutoFit/>
          </a:bodyPr>
          <a:lstStyle/>
          <a:p>
            <a:r>
              <a:rPr lang="en-US" altLang="ja-JP" sz="1050" dirty="0"/>
              <a:t>2</a:t>
            </a:r>
            <a:endParaRPr kumimoji="1" lang="ja-JP" altLang="en-US" dirty="0"/>
          </a:p>
        </p:txBody>
      </p:sp>
    </p:spTree>
    <p:extLst>
      <p:ext uri="{BB962C8B-B14F-4D97-AF65-F5344CB8AC3E}">
        <p14:creationId xmlns:p14="http://schemas.microsoft.com/office/powerpoint/2010/main" val="105055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18824" y="-53222"/>
            <a:ext cx="1546685" cy="468000"/>
            <a:chOff x="318824" y="26290"/>
            <a:chExt cx="1546685" cy="468000"/>
          </a:xfrm>
        </p:grpSpPr>
        <p:sp>
          <p:nvSpPr>
            <p:cNvPr id="45" name="サブタイトル 2"/>
            <p:cNvSpPr txBox="1">
              <a:spLocks/>
            </p:cNvSpPr>
            <p:nvPr/>
          </p:nvSpPr>
          <p:spPr>
            <a:xfrm>
              <a:off x="611576" y="204171"/>
              <a:ext cx="1224000" cy="288000"/>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400" dirty="0">
                  <a:latin typeface="Meiryo UI" panose="020B0604030504040204" pitchFamily="50" charset="-128"/>
                  <a:ea typeface="Meiryo UI" panose="020B0604030504040204" pitchFamily="50" charset="-128"/>
                </a:rPr>
                <a:t>分野別の取組　</a:t>
              </a:r>
              <a:endParaRPr lang="ja-JP" altLang="ja-JP" sz="1400" dirty="0">
                <a:latin typeface="Meiryo UI" panose="020B0604030504040204" pitchFamily="50" charset="-128"/>
                <a:ea typeface="Meiryo UI" panose="020B0604030504040204" pitchFamily="50" charset="-128"/>
              </a:endParaRPr>
            </a:p>
          </p:txBody>
        </p:sp>
        <p:pic>
          <p:nvPicPr>
            <p:cNvPr id="57" name="図 56"/>
            <p:cNvPicPr>
              <a:picLocks noChangeAspect="1"/>
            </p:cNvPicPr>
            <p:nvPr/>
          </p:nvPicPr>
          <p:blipFill>
            <a:blip r:embed="rId2">
              <a:clrChange>
                <a:clrFrom>
                  <a:srgbClr val="FFFFFF"/>
                </a:clrFrom>
                <a:clrTo>
                  <a:srgbClr val="FFFFFF">
                    <a:alpha val="0"/>
                  </a:srgbClr>
                </a:clrTo>
              </a:clrChange>
            </a:blip>
            <a:stretch>
              <a:fillRect/>
            </a:stretch>
          </p:blipFill>
          <p:spPr>
            <a:xfrm>
              <a:off x="318824" y="26290"/>
              <a:ext cx="454755" cy="468000"/>
            </a:xfrm>
            <a:prstGeom prst="rect">
              <a:avLst/>
            </a:prstGeom>
          </p:spPr>
        </p:pic>
        <p:cxnSp>
          <p:nvCxnSpPr>
            <p:cNvPr id="56" name="直線コネクタ 55"/>
            <p:cNvCxnSpPr/>
            <p:nvPr/>
          </p:nvCxnSpPr>
          <p:spPr>
            <a:xfrm>
              <a:off x="533509" y="448723"/>
              <a:ext cx="1332000" cy="0"/>
            </a:xfrm>
            <a:prstGeom prst="line">
              <a:avLst/>
            </a:prstGeom>
            <a:ln w="28575" cap="flat" cmpd="sng" algn="ctr">
              <a:solidFill>
                <a:schemeClr val="tx1">
                  <a:lumMod val="75000"/>
                  <a:lumOff val="2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5" name="グループ化 4"/>
          <p:cNvGrpSpPr/>
          <p:nvPr/>
        </p:nvGrpSpPr>
        <p:grpSpPr>
          <a:xfrm>
            <a:off x="254491" y="490901"/>
            <a:ext cx="6318587" cy="1787879"/>
            <a:chOff x="254491" y="543909"/>
            <a:chExt cx="6318587" cy="1787879"/>
          </a:xfrm>
        </p:grpSpPr>
        <p:grpSp>
          <p:nvGrpSpPr>
            <p:cNvPr id="16" name="グループ化 15"/>
            <p:cNvGrpSpPr/>
            <p:nvPr/>
          </p:nvGrpSpPr>
          <p:grpSpPr>
            <a:xfrm>
              <a:off x="254491" y="543909"/>
              <a:ext cx="1440000" cy="809782"/>
              <a:chOff x="470267" y="6884240"/>
              <a:chExt cx="1440000" cy="809782"/>
            </a:xfrm>
          </p:grpSpPr>
          <p:pic>
            <p:nvPicPr>
              <p:cNvPr id="13" name="図 12"/>
              <p:cNvPicPr>
                <a:picLocks noChangeAspect="1"/>
              </p:cNvPicPr>
              <p:nvPr/>
            </p:nvPicPr>
            <p:blipFill>
              <a:blip r:embed="rId3">
                <a:clrChange>
                  <a:clrFrom>
                    <a:srgbClr val="EEF3FA"/>
                  </a:clrFrom>
                  <a:clrTo>
                    <a:srgbClr val="EEF3FA">
                      <a:alpha val="0"/>
                    </a:srgbClr>
                  </a:clrTo>
                </a:clrChange>
              </a:blip>
              <a:stretch>
                <a:fillRect/>
              </a:stretch>
            </p:blipFill>
            <p:spPr>
              <a:xfrm>
                <a:off x="470267" y="6884240"/>
                <a:ext cx="1440000" cy="809782"/>
              </a:xfrm>
              <a:prstGeom prst="rect">
                <a:avLst/>
              </a:prstGeom>
            </p:spPr>
          </p:pic>
          <p:sp>
            <p:nvSpPr>
              <p:cNvPr id="61" name="テキスト ボックス 60"/>
              <p:cNvSpPr txBox="1"/>
              <p:nvPr/>
            </p:nvSpPr>
            <p:spPr>
              <a:xfrm>
                <a:off x="800965" y="7076414"/>
                <a:ext cx="1020426" cy="276999"/>
              </a:xfrm>
              <a:prstGeom prst="rect">
                <a:avLst/>
              </a:prstGeom>
              <a:noFill/>
            </p:spPr>
            <p:txBody>
              <a:bodyPr wrap="square" rtlCol="0">
                <a:spAutoFit/>
              </a:bodyPr>
              <a:lstStyle/>
              <a:p>
                <a:r>
                  <a:rPr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教育の支援</a:t>
                </a:r>
                <a:endPar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sp>
          <p:nvSpPr>
            <p:cNvPr id="25" name="テキスト ボックス 24"/>
            <p:cNvSpPr txBox="1"/>
            <p:nvPr/>
          </p:nvSpPr>
          <p:spPr>
            <a:xfrm>
              <a:off x="1687337" y="603935"/>
              <a:ext cx="4885739" cy="682682"/>
            </a:xfrm>
            <a:prstGeom prst="rect">
              <a:avLst/>
            </a:prstGeom>
            <a:solidFill>
              <a:srgbClr val="FCECE8"/>
            </a:solidFill>
          </p:spPr>
          <p:txBody>
            <a:bodyPr wrap="square" lIns="108000" tIns="0" rIns="108000" bIns="36000" rtlCol="0" anchor="ctr">
              <a:spAutoFit/>
            </a:bodyPr>
            <a:lstStyle/>
            <a:p>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全て</a:t>
              </a:r>
              <a:r>
                <a:rPr lang="ja-JP" altLang="en-US" sz="1050" dirty="0">
                  <a:latin typeface="Meiryo UI" panose="020B0604030504040204" pitchFamily="50" charset="-128"/>
                  <a:ea typeface="Meiryo UI" panose="020B0604030504040204" pitchFamily="50" charset="-128"/>
                </a:rPr>
                <a:t>の子どもが、家庭の経済状況にかかわらず自分らしい進路を選択できるよう、安心して学ぶことのできる環境づくりや学習支援、多様な体験・経験の機会の提供等を行い、教育と福祉の連携による支援の充実を図ります</a:t>
              </a:r>
              <a:r>
                <a:rPr lang="ja-JP" altLang="en-US" sz="1050" dirty="0" smtClean="0">
                  <a:latin typeface="Meiryo UI" panose="020B0604030504040204" pitchFamily="50" charset="-128"/>
                  <a:ea typeface="Meiryo UI" panose="020B0604030504040204" pitchFamily="50" charset="-128"/>
                </a:rPr>
                <a:t>。</a:t>
              </a:r>
              <a:endParaRPr kumimoji="1" lang="ja-JP" altLang="en-US" sz="1050" dirty="0"/>
            </a:p>
          </p:txBody>
        </p:sp>
        <p:sp>
          <p:nvSpPr>
            <p:cNvPr id="105" name="テキスト ボックス 104"/>
            <p:cNvSpPr txBox="1"/>
            <p:nvPr/>
          </p:nvSpPr>
          <p:spPr>
            <a:xfrm>
              <a:off x="550450" y="1372107"/>
              <a:ext cx="6022628" cy="959681"/>
            </a:xfrm>
            <a:prstGeom prst="rect">
              <a:avLst/>
            </a:prstGeom>
            <a:solidFill>
              <a:srgbClr val="EBF1E9"/>
            </a:solidFill>
          </p:spPr>
          <p:txBody>
            <a:bodyPr wrap="square" lIns="108000" tIns="0" rIns="108000" bIns="36000" rtlCol="0" anchor="ctr">
              <a:spAutoFit/>
            </a:bodyPr>
            <a:lstStyle/>
            <a:p>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□幼児教育の無償化　□スクールソーシャルワーカーの配置　□スクールカウンセラーの配置　□教育相談・テレフォン教育相談　□放課後「ゆめ」教室　□教育支援センター　□学力向上推進支援事業　□就学援助事業　</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□特別支援教育就学奨励費支給事業　□藤井寺市高等学校等入学準備金　□ひとり親家庭等学習支援事業　</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□生活困窮者自立支援</a:t>
              </a:r>
              <a:r>
                <a:rPr lang="ja-JP" altLang="en-US" sz="1000" dirty="0">
                  <a:latin typeface="Meiryo UI" panose="020B0604030504040204" pitchFamily="50" charset="-128"/>
                  <a:ea typeface="Meiryo UI" panose="020B0604030504040204" pitchFamily="50" charset="-128"/>
                </a:rPr>
                <a:t>事業（こどもの学習支援事業）</a:t>
              </a:r>
              <a:r>
                <a:rPr lang="ja-JP" altLang="en-US" sz="1000" dirty="0" smtClean="0">
                  <a:latin typeface="Meiryo UI" panose="020B0604030504040204" pitchFamily="50" charset="-128"/>
                  <a:ea typeface="Meiryo UI" panose="020B0604030504040204" pitchFamily="50" charset="-128"/>
                </a:rPr>
                <a:t>　□教育コミュニティづくり推進事業　□小・中学校における学校給食　□スクールフレンド活用事業　□社会人等指導者活用事業　□キャリア教育の推進</a:t>
              </a:r>
              <a:endParaRPr lang="en-US" altLang="ja-JP" sz="1000" dirty="0" smtClean="0">
                <a:latin typeface="Meiryo UI" panose="020B0604030504040204" pitchFamily="50" charset="-128"/>
                <a:ea typeface="Meiryo UI" panose="020B0604030504040204" pitchFamily="50" charset="-128"/>
              </a:endParaRPr>
            </a:p>
          </p:txBody>
        </p:sp>
      </p:grpSp>
      <p:grpSp>
        <p:nvGrpSpPr>
          <p:cNvPr id="7" name="グループ化 6"/>
          <p:cNvGrpSpPr/>
          <p:nvPr/>
        </p:nvGrpSpPr>
        <p:grpSpPr>
          <a:xfrm>
            <a:off x="1723864" y="323642"/>
            <a:ext cx="1152000" cy="432000"/>
            <a:chOff x="3235113" y="59452"/>
            <a:chExt cx="1152000" cy="432000"/>
          </a:xfrm>
        </p:grpSpPr>
        <p:pic>
          <p:nvPicPr>
            <p:cNvPr id="6" name="図 5"/>
            <p:cNvPicPr>
              <a:picLocks/>
            </p:cNvPicPr>
            <p:nvPr/>
          </p:nvPicPr>
          <p:blipFill>
            <a:blip r:embed="rId4">
              <a:clrChange>
                <a:clrFrom>
                  <a:srgbClr val="EEF3FA"/>
                </a:clrFrom>
                <a:clrTo>
                  <a:srgbClr val="EEF3FA">
                    <a:alpha val="0"/>
                  </a:srgbClr>
                </a:clrTo>
              </a:clrChange>
              <a:duotone>
                <a:schemeClr val="accent2">
                  <a:shade val="45000"/>
                  <a:satMod val="135000"/>
                </a:schemeClr>
                <a:prstClr val="white"/>
              </a:duotone>
            </a:blip>
            <a:stretch>
              <a:fillRect/>
            </a:stretch>
          </p:blipFill>
          <p:spPr>
            <a:xfrm>
              <a:off x="3235113" y="59452"/>
              <a:ext cx="1152000" cy="432000"/>
            </a:xfrm>
            <a:prstGeom prst="rect">
              <a:avLst/>
            </a:prstGeom>
          </p:spPr>
        </p:pic>
        <p:sp>
          <p:nvSpPr>
            <p:cNvPr id="81" name="サブタイトル 2"/>
            <p:cNvSpPr txBox="1">
              <a:spLocks/>
            </p:cNvSpPr>
            <p:nvPr/>
          </p:nvSpPr>
          <p:spPr>
            <a:xfrm>
              <a:off x="3235113" y="165482"/>
              <a:ext cx="1071521"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施策の方向性</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p:txBody>
        </p:sp>
      </p:grpSp>
      <p:grpSp>
        <p:nvGrpSpPr>
          <p:cNvPr id="8" name="グループ化 7"/>
          <p:cNvGrpSpPr/>
          <p:nvPr/>
        </p:nvGrpSpPr>
        <p:grpSpPr>
          <a:xfrm>
            <a:off x="614821" y="1071477"/>
            <a:ext cx="900000" cy="432000"/>
            <a:chOff x="4325365" y="65829"/>
            <a:chExt cx="900000" cy="432000"/>
          </a:xfrm>
        </p:grpSpPr>
        <p:pic>
          <p:nvPicPr>
            <p:cNvPr id="100" name="図 99"/>
            <p:cNvPicPr>
              <a:picLocks/>
            </p:cNvPicPr>
            <p:nvPr/>
          </p:nvPicPr>
          <p:blipFill>
            <a:blip r:embed="rId4">
              <a:clrChange>
                <a:clrFrom>
                  <a:srgbClr val="EEF3FA"/>
                </a:clrFrom>
                <a:clrTo>
                  <a:srgbClr val="EEF3FA">
                    <a:alpha val="0"/>
                  </a:srgbClr>
                </a:clrTo>
              </a:clrChange>
              <a:duotone>
                <a:schemeClr val="accent6">
                  <a:shade val="45000"/>
                  <a:satMod val="135000"/>
                </a:schemeClr>
                <a:prstClr val="white"/>
              </a:duotone>
            </a:blip>
            <a:stretch>
              <a:fillRect/>
            </a:stretch>
          </p:blipFill>
          <p:spPr>
            <a:xfrm>
              <a:off x="4325365" y="65829"/>
              <a:ext cx="900000" cy="432000"/>
            </a:xfrm>
            <a:prstGeom prst="rect">
              <a:avLst/>
            </a:prstGeom>
          </p:spPr>
        </p:pic>
        <p:sp>
          <p:nvSpPr>
            <p:cNvPr id="101" name="サブタイトル 2"/>
            <p:cNvSpPr txBox="1">
              <a:spLocks/>
            </p:cNvSpPr>
            <p:nvPr/>
          </p:nvSpPr>
          <p:spPr>
            <a:xfrm>
              <a:off x="4338617" y="198363"/>
              <a:ext cx="756000"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主</a:t>
              </a:r>
              <a:r>
                <a:rPr lang="ja-JP" altLang="en-US" sz="1100" dirty="0" smtClean="0">
                  <a:latin typeface="Meiryo UI" panose="020B0604030504040204" pitchFamily="50" charset="-128"/>
                  <a:ea typeface="Meiryo UI" panose="020B0604030504040204" pitchFamily="50" charset="-128"/>
                </a:rPr>
                <a:t>な</a:t>
              </a:r>
              <a:r>
                <a:rPr lang="ja-JP" altLang="en-US" sz="1100" dirty="0">
                  <a:latin typeface="Meiryo UI" panose="020B0604030504040204" pitchFamily="50" charset="-128"/>
                  <a:ea typeface="Meiryo UI" panose="020B0604030504040204" pitchFamily="50" charset="-128"/>
                </a:rPr>
                <a:t>施策　</a:t>
              </a:r>
              <a:endParaRPr lang="ja-JP" altLang="ja-JP" sz="1100" dirty="0">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247338" y="2253910"/>
            <a:ext cx="6325740" cy="2251905"/>
            <a:chOff x="247338" y="2346674"/>
            <a:chExt cx="6325740" cy="2251905"/>
          </a:xfrm>
        </p:grpSpPr>
        <p:grpSp>
          <p:nvGrpSpPr>
            <p:cNvPr id="4" name="グループ化 3"/>
            <p:cNvGrpSpPr/>
            <p:nvPr/>
          </p:nvGrpSpPr>
          <p:grpSpPr>
            <a:xfrm>
              <a:off x="247338" y="2472991"/>
              <a:ext cx="6325740" cy="2125588"/>
              <a:chOff x="247338" y="2724779"/>
              <a:chExt cx="6325740" cy="2125588"/>
            </a:xfrm>
          </p:grpSpPr>
          <p:grpSp>
            <p:nvGrpSpPr>
              <p:cNvPr id="18" name="グループ化 17"/>
              <p:cNvGrpSpPr/>
              <p:nvPr/>
            </p:nvGrpSpPr>
            <p:grpSpPr>
              <a:xfrm>
                <a:off x="247338" y="2724779"/>
                <a:ext cx="1440000" cy="809782"/>
                <a:chOff x="3896480" y="7571893"/>
                <a:chExt cx="1440000" cy="809782"/>
              </a:xfrm>
            </p:grpSpPr>
            <p:pic>
              <p:nvPicPr>
                <p:cNvPr id="66" name="図 65"/>
                <p:cNvPicPr>
                  <a:picLocks noChangeAspect="1"/>
                </p:cNvPicPr>
                <p:nvPr/>
              </p:nvPicPr>
              <p:blipFill>
                <a:blip r:embed="rId3">
                  <a:clrChange>
                    <a:clrFrom>
                      <a:srgbClr val="EEF3FA"/>
                    </a:clrFrom>
                    <a:clrTo>
                      <a:srgbClr val="EEF3FA">
                        <a:alpha val="0"/>
                      </a:srgbClr>
                    </a:clrTo>
                  </a:clrChange>
                </a:blip>
                <a:stretch>
                  <a:fillRect/>
                </a:stretch>
              </p:blipFill>
              <p:spPr>
                <a:xfrm>
                  <a:off x="3896480" y="7571893"/>
                  <a:ext cx="1440000" cy="809782"/>
                </a:xfrm>
                <a:prstGeom prst="rect">
                  <a:avLst/>
                </a:prstGeom>
              </p:spPr>
            </p:pic>
            <p:sp>
              <p:nvSpPr>
                <p:cNvPr id="67" name="テキスト ボックス 66"/>
                <p:cNvSpPr txBox="1"/>
                <p:nvPr/>
              </p:nvSpPr>
              <p:spPr>
                <a:xfrm>
                  <a:off x="4251242" y="7762847"/>
                  <a:ext cx="936206" cy="276999"/>
                </a:xfrm>
                <a:prstGeom prst="rect">
                  <a:avLst/>
                </a:prstGeom>
                <a:noFill/>
              </p:spPr>
              <p:txBody>
                <a:bodyPr wrap="square" rtlCol="0">
                  <a:spAutoFit/>
                </a:bodyPr>
                <a:lstStyle/>
                <a:p>
                  <a:r>
                    <a:rPr lang="ja-JP" altLang="en-US" sz="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生活の</a:t>
                  </a:r>
                  <a:r>
                    <a:rPr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支援</a:t>
                  </a:r>
                  <a:endPar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132" name="グループ化 131"/>
              <p:cNvGrpSpPr/>
              <p:nvPr/>
            </p:nvGrpSpPr>
            <p:grpSpPr>
              <a:xfrm>
                <a:off x="537266" y="2811414"/>
                <a:ext cx="6035812" cy="2038953"/>
                <a:chOff x="537266" y="2811414"/>
                <a:chExt cx="6035812" cy="2038953"/>
              </a:xfrm>
            </p:grpSpPr>
            <p:sp>
              <p:nvSpPr>
                <p:cNvPr id="80" name="テキスト ボックス 79"/>
                <p:cNvSpPr txBox="1"/>
                <p:nvPr/>
              </p:nvSpPr>
              <p:spPr>
                <a:xfrm>
                  <a:off x="1677918" y="2811414"/>
                  <a:ext cx="4895159" cy="682682"/>
                </a:xfrm>
                <a:prstGeom prst="rect">
                  <a:avLst/>
                </a:prstGeom>
                <a:solidFill>
                  <a:srgbClr val="FCECE8"/>
                </a:solidFill>
              </p:spPr>
              <p:txBody>
                <a:bodyPr wrap="square" lIns="108000" tIns="0" rIns="108000" bIns="36000" rtlCol="0" anchor="ctr">
                  <a:spAutoFit/>
                </a:bodyPr>
                <a:lstStyle/>
                <a:p>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妊娠・出産期からの切れ目のない子育て支援の充実に取り組みます。保護者の社会的孤立を防ぎ、安心して子育てを行える環境づくりを推進するとともに、子どもの安定した日常生活習慣の確立を図ります</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p>
              </p:txBody>
            </p:sp>
            <p:sp>
              <p:nvSpPr>
                <p:cNvPr id="110" name="テキスト ボックス 109"/>
                <p:cNvSpPr txBox="1"/>
                <p:nvPr/>
              </p:nvSpPr>
              <p:spPr>
                <a:xfrm>
                  <a:off x="537266" y="3582909"/>
                  <a:ext cx="6035812" cy="1267458"/>
                </a:xfrm>
                <a:prstGeom prst="rect">
                  <a:avLst/>
                </a:prstGeom>
                <a:solidFill>
                  <a:srgbClr val="EBF1E9"/>
                </a:solidFill>
              </p:spPr>
              <p:txBody>
                <a:bodyPr wrap="square" lIns="108000" tIns="0" rIns="108000" bIns="36000" rtlCol="0" anchor="ctr">
                  <a:spAutoFit/>
                </a:bodyPr>
                <a:lstStyle/>
                <a:p>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□養育支援訪問事業　□乳児家庭全戸訪問事業（こんにちは赤ちゃん事業）　□妊産婦・乳幼児保健指導</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□母子生活支援施設　□生活保護世帯に対する生活支援等の実施　</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□生活困窮者自立支援事業（相談支援事業）　□生活困窮者自立支援事業（家計改善支援事業）</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□子育て短期支援事業　□ひとり親家庭等の相談　□ファミリー・サポート・センター事業　□地域子育て支援拠点事業　□保育所等の保育料　□放課後児童会事業　□生活困窮者自立支援事業（住居確保給付金）</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□人権相談　□人権悩みの相談室　□女性相談　□障害者等相談　□障害児・障害者ふれあい支援センター　□藤井寺市こども家庭センター　</a:t>
                  </a:r>
                  <a:r>
                    <a:rPr lang="ja-JP" altLang="en-US" sz="1000" u="sng" dirty="0" smtClean="0">
                      <a:latin typeface="Meiryo UI" panose="020B0604030504040204" pitchFamily="50" charset="-128"/>
                      <a:ea typeface="Meiryo UI" panose="020B0604030504040204" pitchFamily="50" charset="-128"/>
                    </a:rPr>
                    <a:t>□出産・子育て応援事業</a:t>
                  </a:r>
                  <a:endParaRPr lang="ja-JP" altLang="en-US" sz="1000" u="sng" dirty="0">
                    <a:latin typeface="Meiryo UI" panose="020B0604030504040204" pitchFamily="50" charset="-128"/>
                    <a:ea typeface="Meiryo UI" panose="020B0604030504040204" pitchFamily="50" charset="-128"/>
                  </a:endParaRPr>
                </a:p>
              </p:txBody>
            </p:sp>
          </p:grpSp>
        </p:grpSp>
        <p:grpSp>
          <p:nvGrpSpPr>
            <p:cNvPr id="102" name="グループ化 101"/>
            <p:cNvGrpSpPr/>
            <p:nvPr/>
          </p:nvGrpSpPr>
          <p:grpSpPr>
            <a:xfrm>
              <a:off x="1723864" y="2346674"/>
              <a:ext cx="1152000" cy="432000"/>
              <a:chOff x="3235113" y="59452"/>
              <a:chExt cx="1152000" cy="432000"/>
            </a:xfrm>
          </p:grpSpPr>
          <p:pic>
            <p:nvPicPr>
              <p:cNvPr id="103" name="図 102"/>
              <p:cNvPicPr>
                <a:picLocks/>
              </p:cNvPicPr>
              <p:nvPr/>
            </p:nvPicPr>
            <p:blipFill>
              <a:blip r:embed="rId4">
                <a:clrChange>
                  <a:clrFrom>
                    <a:srgbClr val="EEF3FA"/>
                  </a:clrFrom>
                  <a:clrTo>
                    <a:srgbClr val="EEF3FA">
                      <a:alpha val="0"/>
                    </a:srgbClr>
                  </a:clrTo>
                </a:clrChange>
                <a:duotone>
                  <a:schemeClr val="accent2">
                    <a:shade val="45000"/>
                    <a:satMod val="135000"/>
                  </a:schemeClr>
                  <a:prstClr val="white"/>
                </a:duotone>
              </a:blip>
              <a:stretch>
                <a:fillRect/>
              </a:stretch>
            </p:blipFill>
            <p:spPr>
              <a:xfrm>
                <a:off x="3235113" y="59452"/>
                <a:ext cx="1152000" cy="432000"/>
              </a:xfrm>
              <a:prstGeom prst="rect">
                <a:avLst/>
              </a:prstGeom>
            </p:spPr>
          </p:pic>
          <p:sp>
            <p:nvSpPr>
              <p:cNvPr id="104" name="サブタイトル 2"/>
              <p:cNvSpPr txBox="1">
                <a:spLocks/>
              </p:cNvSpPr>
              <p:nvPr/>
            </p:nvSpPr>
            <p:spPr>
              <a:xfrm>
                <a:off x="3235113" y="165482"/>
                <a:ext cx="1071521"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施策の方向性</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p:txBody>
          </p:sp>
        </p:grpSp>
        <p:grpSp>
          <p:nvGrpSpPr>
            <p:cNvPr id="144" name="グループ化 143"/>
            <p:cNvGrpSpPr/>
            <p:nvPr/>
          </p:nvGrpSpPr>
          <p:grpSpPr>
            <a:xfrm>
              <a:off x="614821" y="3067011"/>
              <a:ext cx="900000" cy="432000"/>
              <a:chOff x="4325365" y="65829"/>
              <a:chExt cx="900000" cy="432000"/>
            </a:xfrm>
          </p:grpSpPr>
          <p:pic>
            <p:nvPicPr>
              <p:cNvPr id="145" name="図 144"/>
              <p:cNvPicPr>
                <a:picLocks/>
              </p:cNvPicPr>
              <p:nvPr/>
            </p:nvPicPr>
            <p:blipFill>
              <a:blip r:embed="rId4">
                <a:clrChange>
                  <a:clrFrom>
                    <a:srgbClr val="EEF3FA"/>
                  </a:clrFrom>
                  <a:clrTo>
                    <a:srgbClr val="EEF3FA">
                      <a:alpha val="0"/>
                    </a:srgbClr>
                  </a:clrTo>
                </a:clrChange>
                <a:duotone>
                  <a:schemeClr val="accent6">
                    <a:shade val="45000"/>
                    <a:satMod val="135000"/>
                  </a:schemeClr>
                  <a:prstClr val="white"/>
                </a:duotone>
              </a:blip>
              <a:stretch>
                <a:fillRect/>
              </a:stretch>
            </p:blipFill>
            <p:spPr>
              <a:xfrm>
                <a:off x="4325365" y="65829"/>
                <a:ext cx="900000" cy="432000"/>
              </a:xfrm>
              <a:prstGeom prst="rect">
                <a:avLst/>
              </a:prstGeom>
            </p:spPr>
          </p:pic>
          <p:sp>
            <p:nvSpPr>
              <p:cNvPr id="146" name="サブタイトル 2"/>
              <p:cNvSpPr txBox="1">
                <a:spLocks/>
              </p:cNvSpPr>
              <p:nvPr/>
            </p:nvSpPr>
            <p:spPr>
              <a:xfrm>
                <a:off x="4338617" y="198363"/>
                <a:ext cx="756000"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主</a:t>
                </a:r>
                <a:r>
                  <a:rPr lang="ja-JP" altLang="en-US" sz="1100" dirty="0" smtClean="0">
                    <a:latin typeface="Meiryo UI" panose="020B0604030504040204" pitchFamily="50" charset="-128"/>
                    <a:ea typeface="Meiryo UI" panose="020B0604030504040204" pitchFamily="50" charset="-128"/>
                  </a:rPr>
                  <a:t>な</a:t>
                </a:r>
                <a:r>
                  <a:rPr lang="ja-JP" altLang="en-US" sz="1100" dirty="0">
                    <a:latin typeface="Meiryo UI" panose="020B0604030504040204" pitchFamily="50" charset="-128"/>
                    <a:ea typeface="Meiryo UI" panose="020B0604030504040204" pitchFamily="50" charset="-128"/>
                  </a:rPr>
                  <a:t>施策　</a:t>
                </a:r>
                <a:endParaRPr lang="ja-JP" altLang="ja-JP" sz="1100" dirty="0">
                  <a:latin typeface="Meiryo UI" panose="020B0604030504040204" pitchFamily="50" charset="-128"/>
                  <a:ea typeface="Meiryo UI" panose="020B0604030504040204" pitchFamily="50" charset="-128"/>
                </a:endParaRPr>
              </a:p>
            </p:txBody>
          </p:sp>
        </p:grpSp>
      </p:grpSp>
      <p:grpSp>
        <p:nvGrpSpPr>
          <p:cNvPr id="11" name="グループ化 10"/>
          <p:cNvGrpSpPr/>
          <p:nvPr/>
        </p:nvGrpSpPr>
        <p:grpSpPr>
          <a:xfrm>
            <a:off x="247338" y="4485405"/>
            <a:ext cx="6312487" cy="1803300"/>
            <a:chOff x="247338" y="4591421"/>
            <a:chExt cx="6312487" cy="1803300"/>
          </a:xfrm>
        </p:grpSpPr>
        <p:grpSp>
          <p:nvGrpSpPr>
            <p:cNvPr id="17" name="グループ化 16"/>
            <p:cNvGrpSpPr/>
            <p:nvPr/>
          </p:nvGrpSpPr>
          <p:grpSpPr>
            <a:xfrm>
              <a:off x="247338" y="4728537"/>
              <a:ext cx="1440000" cy="809782"/>
              <a:chOff x="2231684" y="6783203"/>
              <a:chExt cx="1440000" cy="809782"/>
            </a:xfrm>
          </p:grpSpPr>
          <p:pic>
            <p:nvPicPr>
              <p:cNvPr id="62" name="図 61"/>
              <p:cNvPicPr>
                <a:picLocks noChangeAspect="1"/>
              </p:cNvPicPr>
              <p:nvPr/>
            </p:nvPicPr>
            <p:blipFill>
              <a:blip r:embed="rId3">
                <a:clrChange>
                  <a:clrFrom>
                    <a:srgbClr val="EEF3FA"/>
                  </a:clrFrom>
                  <a:clrTo>
                    <a:srgbClr val="EEF3FA">
                      <a:alpha val="0"/>
                    </a:srgbClr>
                  </a:clrTo>
                </a:clrChange>
              </a:blip>
              <a:stretch>
                <a:fillRect/>
              </a:stretch>
            </p:blipFill>
            <p:spPr>
              <a:xfrm>
                <a:off x="2231684" y="6783203"/>
                <a:ext cx="1440000" cy="809782"/>
              </a:xfrm>
              <a:prstGeom prst="rect">
                <a:avLst/>
              </a:prstGeom>
            </p:spPr>
          </p:pic>
          <p:sp>
            <p:nvSpPr>
              <p:cNvPr id="63" name="テキスト ボックス 62"/>
              <p:cNvSpPr txBox="1"/>
              <p:nvPr/>
            </p:nvSpPr>
            <p:spPr>
              <a:xfrm>
                <a:off x="2562382" y="6999441"/>
                <a:ext cx="1020428" cy="276999"/>
              </a:xfrm>
              <a:prstGeom prst="rect">
                <a:avLst/>
              </a:prstGeom>
              <a:noFill/>
            </p:spPr>
            <p:txBody>
              <a:bodyPr wrap="square" rtlCol="0">
                <a:spAutoFit/>
              </a:bodyPr>
              <a:lstStyle/>
              <a:p>
                <a:r>
                  <a:rPr lang="ja-JP" altLang="en-US" sz="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経済的支援</a:t>
                </a:r>
                <a:endPar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131" name="グループ化 130"/>
            <p:cNvGrpSpPr/>
            <p:nvPr/>
          </p:nvGrpSpPr>
          <p:grpSpPr>
            <a:xfrm>
              <a:off x="524013" y="4810798"/>
              <a:ext cx="6035812" cy="1583923"/>
              <a:chOff x="720665" y="4252542"/>
              <a:chExt cx="6035812" cy="1583923"/>
            </a:xfrm>
          </p:grpSpPr>
          <p:sp>
            <p:nvSpPr>
              <p:cNvPr id="85" name="テキスト ボックス 84"/>
              <p:cNvSpPr txBox="1"/>
              <p:nvPr/>
            </p:nvSpPr>
            <p:spPr>
              <a:xfrm>
                <a:off x="1861318" y="4252542"/>
                <a:ext cx="4895159" cy="682682"/>
              </a:xfrm>
              <a:prstGeom prst="rect">
                <a:avLst/>
              </a:prstGeom>
              <a:solidFill>
                <a:srgbClr val="FCECE8"/>
              </a:solidFill>
            </p:spPr>
            <p:txBody>
              <a:bodyPr wrap="square" lIns="108000" tIns="0" rIns="108000" bIns="36000" rtlCol="0" anchor="ctr">
                <a:spAutoFit/>
              </a:bodyPr>
              <a:lstStyle/>
              <a:p>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必要な支援が必要な人に確実に届くよう、制度の周知、手続きの支援、関係機関との情報共有等に取り組みます。金銭的な支援だけではなく、多様な支援施策と連携し、効果的な支援の充実を図ります</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720665" y="5030672"/>
                <a:ext cx="6035811" cy="805793"/>
              </a:xfrm>
              <a:prstGeom prst="rect">
                <a:avLst/>
              </a:prstGeom>
              <a:solidFill>
                <a:srgbClr val="EBF1E9"/>
              </a:solidFill>
            </p:spPr>
            <p:txBody>
              <a:bodyPr wrap="square" lIns="108000" tIns="0" rIns="108000" bIns="36000" rtlCol="0" anchor="ctr">
                <a:spAutoFit/>
              </a:bodyPr>
              <a:lstStyle/>
              <a:p>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特別児童扶養手当　□児童扶養手当　□児童手当　□生活保護受給世帯の子どもの学習塾等費用の収入認定除外　□生活保護制度における高等学校等就学費　□生活保護制度における進学準備給付金　□子どもの医療費助成事業　□ひとり親家庭等の医療費助成事業　□大阪府母子父子寡婦福祉資金貸付　□ひとり親家庭等無料法律相談事業　□助産制度　□実費徴収に係る補足給付</a:t>
                </a:r>
                <a:r>
                  <a:rPr lang="ja-JP" altLang="en-US" sz="1000" dirty="0" smtClean="0">
                    <a:latin typeface="Meiryo UI" panose="020B0604030504040204" pitchFamily="50" charset="-128"/>
                    <a:ea typeface="Meiryo UI" panose="020B0604030504040204" pitchFamily="50" charset="-128"/>
                  </a:rPr>
                  <a:t>事業　</a:t>
                </a:r>
                <a:r>
                  <a:rPr lang="ja-JP" altLang="en-US" sz="1000" u="sng" dirty="0" smtClean="0">
                    <a:latin typeface="Meiryo UI" panose="020B0604030504040204" pitchFamily="50" charset="-128"/>
                    <a:ea typeface="Meiryo UI" panose="020B0604030504040204" pitchFamily="50" charset="-128"/>
                  </a:rPr>
                  <a:t>□養育費確保支援事業</a:t>
                </a:r>
                <a:endParaRPr lang="en-US" altLang="ja-JP" sz="1000" u="sng" dirty="0" smtClean="0">
                  <a:latin typeface="Meiryo UI" panose="020B0604030504040204" pitchFamily="50" charset="-128"/>
                  <a:ea typeface="Meiryo UI" panose="020B0604030504040204" pitchFamily="50" charset="-128"/>
                </a:endParaRPr>
              </a:p>
            </p:txBody>
          </p:sp>
        </p:grpSp>
        <p:grpSp>
          <p:nvGrpSpPr>
            <p:cNvPr id="133" name="グループ化 132"/>
            <p:cNvGrpSpPr/>
            <p:nvPr/>
          </p:nvGrpSpPr>
          <p:grpSpPr>
            <a:xfrm>
              <a:off x="1710612" y="4591421"/>
              <a:ext cx="1152000" cy="432000"/>
              <a:chOff x="3235113" y="59452"/>
              <a:chExt cx="1152000" cy="432000"/>
            </a:xfrm>
          </p:grpSpPr>
          <p:pic>
            <p:nvPicPr>
              <p:cNvPr id="134" name="図 133"/>
              <p:cNvPicPr>
                <a:picLocks/>
              </p:cNvPicPr>
              <p:nvPr/>
            </p:nvPicPr>
            <p:blipFill>
              <a:blip r:embed="rId4">
                <a:clrChange>
                  <a:clrFrom>
                    <a:srgbClr val="EEF3FA"/>
                  </a:clrFrom>
                  <a:clrTo>
                    <a:srgbClr val="EEF3FA">
                      <a:alpha val="0"/>
                    </a:srgbClr>
                  </a:clrTo>
                </a:clrChange>
                <a:duotone>
                  <a:schemeClr val="accent2">
                    <a:shade val="45000"/>
                    <a:satMod val="135000"/>
                  </a:schemeClr>
                  <a:prstClr val="white"/>
                </a:duotone>
              </a:blip>
              <a:stretch>
                <a:fillRect/>
              </a:stretch>
            </p:blipFill>
            <p:spPr>
              <a:xfrm>
                <a:off x="3235113" y="59452"/>
                <a:ext cx="1152000" cy="432000"/>
              </a:xfrm>
              <a:prstGeom prst="rect">
                <a:avLst/>
              </a:prstGeom>
            </p:spPr>
          </p:pic>
          <p:sp>
            <p:nvSpPr>
              <p:cNvPr id="135" name="サブタイトル 2"/>
              <p:cNvSpPr txBox="1">
                <a:spLocks/>
              </p:cNvSpPr>
              <p:nvPr/>
            </p:nvSpPr>
            <p:spPr>
              <a:xfrm>
                <a:off x="3235113" y="165482"/>
                <a:ext cx="1071521"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施策の方向性</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p:txBody>
          </p:sp>
        </p:grpSp>
        <p:grpSp>
          <p:nvGrpSpPr>
            <p:cNvPr id="147" name="グループ化 146"/>
            <p:cNvGrpSpPr/>
            <p:nvPr/>
          </p:nvGrpSpPr>
          <p:grpSpPr>
            <a:xfrm>
              <a:off x="581818" y="5346619"/>
              <a:ext cx="900000" cy="432000"/>
              <a:chOff x="4325365" y="65829"/>
              <a:chExt cx="900000" cy="432000"/>
            </a:xfrm>
          </p:grpSpPr>
          <p:pic>
            <p:nvPicPr>
              <p:cNvPr id="148" name="図 147"/>
              <p:cNvPicPr>
                <a:picLocks/>
              </p:cNvPicPr>
              <p:nvPr/>
            </p:nvPicPr>
            <p:blipFill>
              <a:blip r:embed="rId4">
                <a:clrChange>
                  <a:clrFrom>
                    <a:srgbClr val="EEF3FA"/>
                  </a:clrFrom>
                  <a:clrTo>
                    <a:srgbClr val="EEF3FA">
                      <a:alpha val="0"/>
                    </a:srgbClr>
                  </a:clrTo>
                </a:clrChange>
                <a:duotone>
                  <a:schemeClr val="accent6">
                    <a:shade val="45000"/>
                    <a:satMod val="135000"/>
                  </a:schemeClr>
                  <a:prstClr val="white"/>
                </a:duotone>
              </a:blip>
              <a:stretch>
                <a:fillRect/>
              </a:stretch>
            </p:blipFill>
            <p:spPr>
              <a:xfrm>
                <a:off x="4325365" y="65829"/>
                <a:ext cx="900000" cy="432000"/>
              </a:xfrm>
              <a:prstGeom prst="rect">
                <a:avLst/>
              </a:prstGeom>
            </p:spPr>
          </p:pic>
          <p:sp>
            <p:nvSpPr>
              <p:cNvPr id="149" name="サブタイトル 2"/>
              <p:cNvSpPr txBox="1">
                <a:spLocks/>
              </p:cNvSpPr>
              <p:nvPr/>
            </p:nvSpPr>
            <p:spPr>
              <a:xfrm>
                <a:off x="4338617" y="198363"/>
                <a:ext cx="756000"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主</a:t>
                </a:r>
                <a:r>
                  <a:rPr lang="ja-JP" altLang="en-US" sz="1100" dirty="0" smtClean="0">
                    <a:latin typeface="Meiryo UI" panose="020B0604030504040204" pitchFamily="50" charset="-128"/>
                    <a:ea typeface="Meiryo UI" panose="020B0604030504040204" pitchFamily="50" charset="-128"/>
                  </a:rPr>
                  <a:t>な</a:t>
                </a:r>
                <a:r>
                  <a:rPr lang="ja-JP" altLang="en-US" sz="1100" dirty="0">
                    <a:latin typeface="Meiryo UI" panose="020B0604030504040204" pitchFamily="50" charset="-128"/>
                    <a:ea typeface="Meiryo UI" panose="020B0604030504040204" pitchFamily="50" charset="-128"/>
                  </a:rPr>
                  <a:t>施策　</a:t>
                </a:r>
                <a:endParaRPr lang="ja-JP" altLang="ja-JP" sz="1100" dirty="0">
                  <a:latin typeface="Meiryo UI" panose="020B0604030504040204" pitchFamily="50" charset="-128"/>
                  <a:ea typeface="Meiryo UI" panose="020B0604030504040204" pitchFamily="50" charset="-128"/>
                </a:endParaRPr>
              </a:p>
            </p:txBody>
          </p:sp>
        </p:grpSp>
      </p:grpSp>
      <p:grpSp>
        <p:nvGrpSpPr>
          <p:cNvPr id="12" name="グループ化 11"/>
          <p:cNvGrpSpPr/>
          <p:nvPr/>
        </p:nvGrpSpPr>
        <p:grpSpPr>
          <a:xfrm>
            <a:off x="253988" y="6278881"/>
            <a:ext cx="6336000" cy="1805177"/>
            <a:chOff x="253988" y="6384897"/>
            <a:chExt cx="6336000" cy="1805177"/>
          </a:xfrm>
        </p:grpSpPr>
        <p:grpSp>
          <p:nvGrpSpPr>
            <p:cNvPr id="137" name="グループ化 136"/>
            <p:cNvGrpSpPr/>
            <p:nvPr/>
          </p:nvGrpSpPr>
          <p:grpSpPr>
            <a:xfrm>
              <a:off x="253988" y="6521027"/>
              <a:ext cx="6336000" cy="1669047"/>
              <a:chOff x="313067" y="6005510"/>
              <a:chExt cx="6336000" cy="1669047"/>
            </a:xfrm>
          </p:grpSpPr>
          <p:grpSp>
            <p:nvGrpSpPr>
              <p:cNvPr id="20" name="グループ化 19"/>
              <p:cNvGrpSpPr/>
              <p:nvPr/>
            </p:nvGrpSpPr>
            <p:grpSpPr>
              <a:xfrm>
                <a:off x="313067" y="6005510"/>
                <a:ext cx="1440000" cy="809782"/>
                <a:chOff x="1574876" y="7541167"/>
                <a:chExt cx="1440000" cy="809782"/>
              </a:xfrm>
            </p:grpSpPr>
            <p:pic>
              <p:nvPicPr>
                <p:cNvPr id="64" name="図 63"/>
                <p:cNvPicPr>
                  <a:picLocks noChangeAspect="1"/>
                </p:cNvPicPr>
                <p:nvPr/>
              </p:nvPicPr>
              <p:blipFill>
                <a:blip r:embed="rId3">
                  <a:clrChange>
                    <a:clrFrom>
                      <a:srgbClr val="EEF3FA"/>
                    </a:clrFrom>
                    <a:clrTo>
                      <a:srgbClr val="EEF3FA">
                        <a:alpha val="0"/>
                      </a:srgbClr>
                    </a:clrTo>
                  </a:clrChange>
                </a:blip>
                <a:stretch>
                  <a:fillRect/>
                </a:stretch>
              </p:blipFill>
              <p:spPr>
                <a:xfrm>
                  <a:off x="1574876" y="7541167"/>
                  <a:ext cx="1440000" cy="809782"/>
                </a:xfrm>
                <a:prstGeom prst="rect">
                  <a:avLst/>
                </a:prstGeom>
              </p:spPr>
            </p:pic>
            <p:sp>
              <p:nvSpPr>
                <p:cNvPr id="65" name="テキスト ボックス 64"/>
                <p:cNvSpPr txBox="1"/>
                <p:nvPr/>
              </p:nvSpPr>
              <p:spPr>
                <a:xfrm>
                  <a:off x="1917606" y="7757405"/>
                  <a:ext cx="936207" cy="276999"/>
                </a:xfrm>
                <a:prstGeom prst="rect">
                  <a:avLst/>
                </a:prstGeom>
                <a:noFill/>
              </p:spPr>
              <p:txBody>
                <a:bodyPr wrap="square" rtlCol="0">
                  <a:spAutoFit/>
                </a:bodyPr>
                <a:lstStyle/>
                <a:p>
                  <a:r>
                    <a:rPr lang="ja-JP" altLang="en-US" sz="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就労の</a:t>
                  </a:r>
                  <a:r>
                    <a:rPr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支援</a:t>
                  </a:r>
                  <a:endPar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130" name="グループ化 129"/>
              <p:cNvGrpSpPr/>
              <p:nvPr/>
            </p:nvGrpSpPr>
            <p:grpSpPr>
              <a:xfrm>
                <a:off x="605280" y="6085380"/>
                <a:ext cx="6043787" cy="1589177"/>
                <a:chOff x="605280" y="6085380"/>
                <a:chExt cx="6043787" cy="1589177"/>
              </a:xfrm>
            </p:grpSpPr>
            <p:sp>
              <p:nvSpPr>
                <p:cNvPr id="90" name="テキスト ボックス 89"/>
                <p:cNvSpPr txBox="1"/>
                <p:nvPr/>
              </p:nvSpPr>
              <p:spPr>
                <a:xfrm>
                  <a:off x="1753067" y="6085380"/>
                  <a:ext cx="4896000" cy="682682"/>
                </a:xfrm>
                <a:prstGeom prst="rect">
                  <a:avLst/>
                </a:prstGeom>
                <a:solidFill>
                  <a:srgbClr val="FCECE8"/>
                </a:solidFill>
              </p:spPr>
              <p:txBody>
                <a:bodyPr wrap="square" lIns="108000" tIns="0" rIns="108000" bIns="36000" rtlCol="0" anchor="ctr">
                  <a:spAutoFit/>
                </a:bodyPr>
                <a:lstStyle/>
                <a:p>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子育て世帯の生活基盤と経済的な安定を図るとともに、家族がゆとりを持って接する時間を確保できるワーク・ライフ・バランスの充実に向け、国・大阪府・関係機関と連携し、就労支援を推進します</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p:txBody>
            </p:sp>
            <p:sp>
              <p:nvSpPr>
                <p:cNvPr id="120" name="テキスト ボックス 119"/>
                <p:cNvSpPr txBox="1"/>
                <p:nvPr/>
              </p:nvSpPr>
              <p:spPr>
                <a:xfrm>
                  <a:off x="605280" y="6846557"/>
                  <a:ext cx="6026875" cy="828000"/>
                </a:xfrm>
                <a:prstGeom prst="rect">
                  <a:avLst/>
                </a:prstGeom>
                <a:solidFill>
                  <a:srgbClr val="EBF1E9"/>
                </a:solidFill>
              </p:spPr>
              <p:txBody>
                <a:bodyPr wrap="square" lIns="108000" tIns="0" rIns="108000" bIns="36000" rtlCol="0" anchor="ctr">
                  <a:spAutoFit/>
                </a:bodyPr>
                <a:lstStyle/>
                <a:p>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ひとり親家庭自立支援教育訓練給付金事業　□ひとり親家庭高等職業訓練促進給付金等事業　□ひとり親家庭高等学校卒業程度認定試験合格支援事業　□母子・父子自立支援プログラム策定事業　□地域就労支援事業（地域就労支援センター）　□生活困窮者自立支援事業（就労支援事業）　□生活保護制度における就労支援事業　□生活保護制度における就労自立給付金</a:t>
                  </a:r>
                  <a:endParaRPr lang="en-US" altLang="ja-JP" sz="1000" dirty="0" smtClean="0">
                    <a:latin typeface="Meiryo UI" panose="020B0604030504040204" pitchFamily="50" charset="-128"/>
                    <a:ea typeface="Meiryo UI" panose="020B0604030504040204" pitchFamily="50" charset="-128"/>
                  </a:endParaRPr>
                </a:p>
              </p:txBody>
            </p:sp>
          </p:grpSp>
        </p:grpSp>
        <p:grpSp>
          <p:nvGrpSpPr>
            <p:cNvPr id="136" name="グループ化 135"/>
            <p:cNvGrpSpPr/>
            <p:nvPr/>
          </p:nvGrpSpPr>
          <p:grpSpPr>
            <a:xfrm>
              <a:off x="1727236" y="6384897"/>
              <a:ext cx="1152000" cy="432000"/>
              <a:chOff x="3235113" y="59452"/>
              <a:chExt cx="1152000" cy="432000"/>
            </a:xfrm>
          </p:grpSpPr>
          <p:pic>
            <p:nvPicPr>
              <p:cNvPr id="139" name="図 138"/>
              <p:cNvPicPr>
                <a:picLocks/>
              </p:cNvPicPr>
              <p:nvPr/>
            </p:nvPicPr>
            <p:blipFill>
              <a:blip r:embed="rId4">
                <a:clrChange>
                  <a:clrFrom>
                    <a:srgbClr val="EEF3FA"/>
                  </a:clrFrom>
                  <a:clrTo>
                    <a:srgbClr val="EEF3FA">
                      <a:alpha val="0"/>
                    </a:srgbClr>
                  </a:clrTo>
                </a:clrChange>
                <a:duotone>
                  <a:schemeClr val="accent2">
                    <a:shade val="45000"/>
                    <a:satMod val="135000"/>
                  </a:schemeClr>
                  <a:prstClr val="white"/>
                </a:duotone>
              </a:blip>
              <a:stretch>
                <a:fillRect/>
              </a:stretch>
            </p:blipFill>
            <p:spPr>
              <a:xfrm>
                <a:off x="3235113" y="59452"/>
                <a:ext cx="1152000" cy="432000"/>
              </a:xfrm>
              <a:prstGeom prst="rect">
                <a:avLst/>
              </a:prstGeom>
            </p:spPr>
          </p:pic>
          <p:sp>
            <p:nvSpPr>
              <p:cNvPr id="140" name="サブタイトル 2"/>
              <p:cNvSpPr txBox="1">
                <a:spLocks/>
              </p:cNvSpPr>
              <p:nvPr/>
            </p:nvSpPr>
            <p:spPr>
              <a:xfrm>
                <a:off x="3235113" y="165482"/>
                <a:ext cx="1071521"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施策の方向性</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p:txBody>
          </p:sp>
        </p:grpSp>
        <p:grpSp>
          <p:nvGrpSpPr>
            <p:cNvPr id="150" name="グループ化 149"/>
            <p:cNvGrpSpPr/>
            <p:nvPr/>
          </p:nvGrpSpPr>
          <p:grpSpPr>
            <a:xfrm>
              <a:off x="592652" y="7124110"/>
              <a:ext cx="900000" cy="432000"/>
              <a:chOff x="4325365" y="65829"/>
              <a:chExt cx="900000" cy="432000"/>
            </a:xfrm>
          </p:grpSpPr>
          <p:pic>
            <p:nvPicPr>
              <p:cNvPr id="151" name="図 150"/>
              <p:cNvPicPr>
                <a:picLocks/>
              </p:cNvPicPr>
              <p:nvPr/>
            </p:nvPicPr>
            <p:blipFill>
              <a:blip r:embed="rId4">
                <a:clrChange>
                  <a:clrFrom>
                    <a:srgbClr val="EEF3FA"/>
                  </a:clrFrom>
                  <a:clrTo>
                    <a:srgbClr val="EEF3FA">
                      <a:alpha val="0"/>
                    </a:srgbClr>
                  </a:clrTo>
                </a:clrChange>
                <a:duotone>
                  <a:schemeClr val="accent6">
                    <a:shade val="45000"/>
                    <a:satMod val="135000"/>
                  </a:schemeClr>
                  <a:prstClr val="white"/>
                </a:duotone>
              </a:blip>
              <a:stretch>
                <a:fillRect/>
              </a:stretch>
            </p:blipFill>
            <p:spPr>
              <a:xfrm>
                <a:off x="4325365" y="65829"/>
                <a:ext cx="900000" cy="432000"/>
              </a:xfrm>
              <a:prstGeom prst="rect">
                <a:avLst/>
              </a:prstGeom>
            </p:spPr>
          </p:pic>
          <p:sp>
            <p:nvSpPr>
              <p:cNvPr id="152" name="サブタイトル 2"/>
              <p:cNvSpPr txBox="1">
                <a:spLocks/>
              </p:cNvSpPr>
              <p:nvPr/>
            </p:nvSpPr>
            <p:spPr>
              <a:xfrm>
                <a:off x="4338617" y="198363"/>
                <a:ext cx="756000"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主</a:t>
                </a:r>
                <a:r>
                  <a:rPr lang="ja-JP" altLang="en-US" sz="1100" dirty="0" smtClean="0">
                    <a:latin typeface="Meiryo UI" panose="020B0604030504040204" pitchFamily="50" charset="-128"/>
                    <a:ea typeface="Meiryo UI" panose="020B0604030504040204" pitchFamily="50" charset="-128"/>
                  </a:rPr>
                  <a:t>な</a:t>
                </a:r>
                <a:r>
                  <a:rPr lang="ja-JP" altLang="en-US" sz="1100" dirty="0">
                    <a:latin typeface="Meiryo UI" panose="020B0604030504040204" pitchFamily="50" charset="-128"/>
                    <a:ea typeface="Meiryo UI" panose="020B0604030504040204" pitchFamily="50" charset="-128"/>
                  </a:rPr>
                  <a:t>施策　</a:t>
                </a:r>
                <a:endParaRPr lang="ja-JP" altLang="ja-JP" sz="1100" dirty="0">
                  <a:latin typeface="Meiryo UI" panose="020B0604030504040204" pitchFamily="50" charset="-128"/>
                  <a:ea typeface="Meiryo UI" panose="020B0604030504040204" pitchFamily="50" charset="-128"/>
                </a:endParaRPr>
              </a:p>
            </p:txBody>
          </p:sp>
        </p:grpSp>
      </p:grpSp>
      <p:grpSp>
        <p:nvGrpSpPr>
          <p:cNvPr id="14" name="グループ化 13"/>
          <p:cNvGrpSpPr/>
          <p:nvPr/>
        </p:nvGrpSpPr>
        <p:grpSpPr>
          <a:xfrm>
            <a:off x="252341" y="8044217"/>
            <a:ext cx="6337647" cy="1575243"/>
            <a:chOff x="252341" y="8097225"/>
            <a:chExt cx="6337647" cy="1575243"/>
          </a:xfrm>
        </p:grpSpPr>
        <p:grpSp>
          <p:nvGrpSpPr>
            <p:cNvPr id="138" name="グループ化 137"/>
            <p:cNvGrpSpPr/>
            <p:nvPr/>
          </p:nvGrpSpPr>
          <p:grpSpPr>
            <a:xfrm>
              <a:off x="252341" y="8224928"/>
              <a:ext cx="6337647" cy="1447540"/>
              <a:chOff x="157333" y="7822534"/>
              <a:chExt cx="6337647" cy="1447540"/>
            </a:xfrm>
          </p:grpSpPr>
          <p:grpSp>
            <p:nvGrpSpPr>
              <p:cNvPr id="19" name="グループ化 18"/>
              <p:cNvGrpSpPr/>
              <p:nvPr/>
            </p:nvGrpSpPr>
            <p:grpSpPr>
              <a:xfrm>
                <a:off x="157333" y="7822534"/>
                <a:ext cx="1440000" cy="864000"/>
                <a:chOff x="1650394" y="8483678"/>
                <a:chExt cx="1440000" cy="864000"/>
              </a:xfrm>
            </p:grpSpPr>
            <p:pic>
              <p:nvPicPr>
                <p:cNvPr id="68" name="図 67"/>
                <p:cNvPicPr>
                  <a:picLocks/>
                </p:cNvPicPr>
                <p:nvPr/>
              </p:nvPicPr>
              <p:blipFill>
                <a:blip r:embed="rId3">
                  <a:clrChange>
                    <a:clrFrom>
                      <a:srgbClr val="EEF3FA"/>
                    </a:clrFrom>
                    <a:clrTo>
                      <a:srgbClr val="EEF3FA">
                        <a:alpha val="0"/>
                      </a:srgbClr>
                    </a:clrTo>
                  </a:clrChange>
                </a:blip>
                <a:stretch>
                  <a:fillRect/>
                </a:stretch>
              </p:blipFill>
              <p:spPr>
                <a:xfrm>
                  <a:off x="1650394" y="8483678"/>
                  <a:ext cx="1440000" cy="864000"/>
                </a:xfrm>
                <a:prstGeom prst="rect">
                  <a:avLst/>
                </a:prstGeom>
              </p:spPr>
            </p:pic>
            <p:sp>
              <p:nvSpPr>
                <p:cNvPr id="69" name="テキスト ボックス 68"/>
                <p:cNvSpPr txBox="1"/>
                <p:nvPr/>
              </p:nvSpPr>
              <p:spPr>
                <a:xfrm>
                  <a:off x="1905240" y="8739676"/>
                  <a:ext cx="1144529" cy="276999"/>
                </a:xfrm>
                <a:prstGeom prst="rect">
                  <a:avLst/>
                </a:prstGeom>
                <a:noFill/>
              </p:spPr>
              <p:txBody>
                <a:bodyPr wrap="square" rtlCol="0">
                  <a:spAutoFit/>
                </a:bodyPr>
                <a:lstStyle/>
                <a:p>
                  <a:r>
                    <a:rPr lang="ja-JP" altLang="en-US" sz="12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情報提供支援</a:t>
                  </a:r>
                  <a:endPar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129" name="グループ化 128"/>
              <p:cNvGrpSpPr/>
              <p:nvPr/>
            </p:nvGrpSpPr>
            <p:grpSpPr>
              <a:xfrm>
                <a:off x="451193" y="7881942"/>
                <a:ext cx="6043787" cy="1388132"/>
                <a:chOff x="451193" y="7881942"/>
                <a:chExt cx="6043787" cy="1388132"/>
              </a:xfrm>
            </p:grpSpPr>
            <p:sp>
              <p:nvSpPr>
                <p:cNvPr id="95" name="テキスト ボックス 94"/>
                <p:cNvSpPr txBox="1"/>
                <p:nvPr/>
              </p:nvSpPr>
              <p:spPr>
                <a:xfrm>
                  <a:off x="1598980" y="7881942"/>
                  <a:ext cx="4879088" cy="844265"/>
                </a:xfrm>
                <a:prstGeom prst="rect">
                  <a:avLst/>
                </a:prstGeom>
                <a:solidFill>
                  <a:srgbClr val="FCECE8"/>
                </a:solidFill>
              </p:spPr>
              <p:txBody>
                <a:bodyPr wrap="square" lIns="108000" tIns="0" rIns="108000" bIns="36000" rtlCol="0" anchor="ctr">
                  <a:spAutoFit/>
                </a:bodyPr>
                <a:lstStyle/>
                <a:p>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親族等に頼ることができない家庭や外国にルーツを持つ家庭など、困難を抱える家庭が必要としている情報を取得しやすくなるよう、相談窓口をよりわかりやすく示すことや事業等の周知方法を検討します。また、適切でスムーズな連携が行えるよう、地域にある社会資源を整理し、支援者や関係機関との連携強化に努めます</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451193" y="8772058"/>
                  <a:ext cx="6043787" cy="498016"/>
                </a:xfrm>
                <a:prstGeom prst="rect">
                  <a:avLst/>
                </a:prstGeom>
                <a:solidFill>
                  <a:srgbClr val="EBF1E9"/>
                </a:solidFill>
              </p:spPr>
              <p:txBody>
                <a:bodyPr wrap="square" lIns="108000" tIns="0" rIns="108000" bIns="36000" rtlCol="0" anchor="ctr">
                  <a:spAutoFit/>
                </a:bodyPr>
                <a:lstStyle/>
                <a:p>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就学援助制度の利用促進　□窓口等における手続き支援　□子どもの貧困対策関連事業のわかりやすい情報発信　□子どもの未来応援ネットワーク会議　□人権相談ネットワーク会議</a:t>
                  </a:r>
                  <a:endParaRPr lang="en-US" altLang="ja-JP" sz="1000" dirty="0" smtClean="0">
                    <a:latin typeface="Meiryo UI" panose="020B0604030504040204" pitchFamily="50" charset="-128"/>
                    <a:ea typeface="Meiryo UI" panose="020B0604030504040204" pitchFamily="50" charset="-128"/>
                  </a:endParaRPr>
                </a:p>
              </p:txBody>
            </p:sp>
          </p:grpSp>
        </p:grpSp>
        <p:grpSp>
          <p:nvGrpSpPr>
            <p:cNvPr id="141" name="グループ化 140"/>
            <p:cNvGrpSpPr/>
            <p:nvPr/>
          </p:nvGrpSpPr>
          <p:grpSpPr>
            <a:xfrm>
              <a:off x="1724585" y="8097225"/>
              <a:ext cx="1152000" cy="432000"/>
              <a:chOff x="3235113" y="59452"/>
              <a:chExt cx="1152000" cy="432000"/>
            </a:xfrm>
          </p:grpSpPr>
          <p:pic>
            <p:nvPicPr>
              <p:cNvPr id="142" name="図 141"/>
              <p:cNvPicPr>
                <a:picLocks/>
              </p:cNvPicPr>
              <p:nvPr/>
            </p:nvPicPr>
            <p:blipFill>
              <a:blip r:embed="rId4">
                <a:clrChange>
                  <a:clrFrom>
                    <a:srgbClr val="EEF3FA"/>
                  </a:clrFrom>
                  <a:clrTo>
                    <a:srgbClr val="EEF3FA">
                      <a:alpha val="0"/>
                    </a:srgbClr>
                  </a:clrTo>
                </a:clrChange>
                <a:duotone>
                  <a:schemeClr val="accent2">
                    <a:shade val="45000"/>
                    <a:satMod val="135000"/>
                  </a:schemeClr>
                  <a:prstClr val="white"/>
                </a:duotone>
              </a:blip>
              <a:stretch>
                <a:fillRect/>
              </a:stretch>
            </p:blipFill>
            <p:spPr>
              <a:xfrm>
                <a:off x="3235113" y="59452"/>
                <a:ext cx="1152000" cy="432000"/>
              </a:xfrm>
              <a:prstGeom prst="rect">
                <a:avLst/>
              </a:prstGeom>
            </p:spPr>
          </p:pic>
          <p:sp>
            <p:nvSpPr>
              <p:cNvPr id="143" name="サブタイトル 2"/>
              <p:cNvSpPr txBox="1">
                <a:spLocks/>
              </p:cNvSpPr>
              <p:nvPr/>
            </p:nvSpPr>
            <p:spPr>
              <a:xfrm>
                <a:off x="3235113" y="165482"/>
                <a:ext cx="1071521"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smtClean="0">
                    <a:latin typeface="Meiryo UI" panose="020B0604030504040204" pitchFamily="50" charset="-128"/>
                    <a:ea typeface="Meiryo UI" panose="020B0604030504040204" pitchFamily="50" charset="-128"/>
                  </a:rPr>
                  <a:t>施策の方向性</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p:txBody>
          </p:sp>
        </p:grpSp>
        <p:grpSp>
          <p:nvGrpSpPr>
            <p:cNvPr id="153" name="グループ化 152"/>
            <p:cNvGrpSpPr/>
            <p:nvPr/>
          </p:nvGrpSpPr>
          <p:grpSpPr>
            <a:xfrm>
              <a:off x="609215" y="8889461"/>
              <a:ext cx="900000" cy="432000"/>
              <a:chOff x="4338617" y="118837"/>
              <a:chExt cx="900000" cy="432000"/>
            </a:xfrm>
          </p:grpSpPr>
          <p:pic>
            <p:nvPicPr>
              <p:cNvPr id="154" name="図 153"/>
              <p:cNvPicPr>
                <a:picLocks/>
              </p:cNvPicPr>
              <p:nvPr/>
            </p:nvPicPr>
            <p:blipFill>
              <a:blip r:embed="rId4">
                <a:clrChange>
                  <a:clrFrom>
                    <a:srgbClr val="EEF3FA"/>
                  </a:clrFrom>
                  <a:clrTo>
                    <a:srgbClr val="EEF3FA">
                      <a:alpha val="0"/>
                    </a:srgbClr>
                  </a:clrTo>
                </a:clrChange>
                <a:duotone>
                  <a:schemeClr val="accent6">
                    <a:shade val="45000"/>
                    <a:satMod val="135000"/>
                  </a:schemeClr>
                  <a:prstClr val="white"/>
                </a:duotone>
              </a:blip>
              <a:stretch>
                <a:fillRect/>
              </a:stretch>
            </p:blipFill>
            <p:spPr>
              <a:xfrm>
                <a:off x="4338617" y="118837"/>
                <a:ext cx="900000" cy="432000"/>
              </a:xfrm>
              <a:prstGeom prst="rect">
                <a:avLst/>
              </a:prstGeom>
            </p:spPr>
          </p:pic>
          <p:sp>
            <p:nvSpPr>
              <p:cNvPr id="155" name="サブタイトル 2"/>
              <p:cNvSpPr txBox="1">
                <a:spLocks/>
              </p:cNvSpPr>
              <p:nvPr/>
            </p:nvSpPr>
            <p:spPr>
              <a:xfrm>
                <a:off x="4351869" y="251371"/>
                <a:ext cx="756000" cy="299296"/>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100" dirty="0">
                    <a:latin typeface="Meiryo UI" panose="020B0604030504040204" pitchFamily="50" charset="-128"/>
                    <a:ea typeface="Meiryo UI" panose="020B0604030504040204" pitchFamily="50" charset="-128"/>
                  </a:rPr>
                  <a:t>主</a:t>
                </a:r>
                <a:r>
                  <a:rPr lang="ja-JP" altLang="en-US" sz="1100" dirty="0" smtClean="0">
                    <a:latin typeface="Meiryo UI" panose="020B0604030504040204" pitchFamily="50" charset="-128"/>
                    <a:ea typeface="Meiryo UI" panose="020B0604030504040204" pitchFamily="50" charset="-128"/>
                  </a:rPr>
                  <a:t>な</a:t>
                </a:r>
                <a:r>
                  <a:rPr lang="ja-JP" altLang="en-US" sz="1100" dirty="0">
                    <a:latin typeface="Meiryo UI" panose="020B0604030504040204" pitchFamily="50" charset="-128"/>
                    <a:ea typeface="Meiryo UI" panose="020B0604030504040204" pitchFamily="50" charset="-128"/>
                  </a:rPr>
                  <a:t>施策　</a:t>
                </a:r>
                <a:endParaRPr lang="ja-JP" altLang="ja-JP" sz="1100" dirty="0">
                  <a:latin typeface="Meiryo UI" panose="020B0604030504040204" pitchFamily="50" charset="-128"/>
                  <a:ea typeface="Meiryo UI" panose="020B0604030504040204" pitchFamily="50" charset="-128"/>
                </a:endParaRPr>
              </a:p>
            </p:txBody>
          </p:sp>
        </p:grpSp>
      </p:grpSp>
      <p:sp>
        <p:nvSpPr>
          <p:cNvPr id="74" name="テキスト ボックス 73"/>
          <p:cNvSpPr txBox="1"/>
          <p:nvPr/>
        </p:nvSpPr>
        <p:spPr>
          <a:xfrm>
            <a:off x="6370084" y="9517135"/>
            <a:ext cx="253596" cy="253916"/>
          </a:xfrm>
          <a:prstGeom prst="rect">
            <a:avLst/>
          </a:prstGeom>
          <a:noFill/>
        </p:spPr>
        <p:txBody>
          <a:bodyPr wrap="none" rtlCol="0">
            <a:spAutoFit/>
          </a:bodyPr>
          <a:lstStyle/>
          <a:p>
            <a:r>
              <a:rPr kumimoji="1" lang="en-US" altLang="ja-JP" sz="1050" dirty="0" smtClean="0"/>
              <a:t>3</a:t>
            </a:r>
            <a:endParaRPr kumimoji="1" lang="ja-JP" altLang="en-US" dirty="0"/>
          </a:p>
        </p:txBody>
      </p:sp>
      <p:sp>
        <p:nvSpPr>
          <p:cNvPr id="75" name="テキスト ボックス 74"/>
          <p:cNvSpPr txBox="1"/>
          <p:nvPr/>
        </p:nvSpPr>
        <p:spPr>
          <a:xfrm>
            <a:off x="1893540" y="243911"/>
            <a:ext cx="1964648" cy="159462"/>
          </a:xfrm>
          <a:prstGeom prst="rect">
            <a:avLst/>
          </a:prstGeom>
          <a:noFill/>
        </p:spPr>
        <p:txBody>
          <a:bodyPr wrap="square" lIns="108000" tIns="0" rIns="108000" bIns="36000" rtlCol="0" anchor="ctr">
            <a:spAutoFit/>
          </a:bodyPr>
          <a:lstStyle/>
          <a:p>
            <a:r>
              <a:rPr lang="ja-JP" altLang="en-US" sz="800" dirty="0" smtClean="0">
                <a:latin typeface="Meiryo UI" panose="020B0604030504040204" pitchFamily="50" charset="-128"/>
                <a:ea typeface="Meiryo UI" panose="020B0604030504040204" pitchFamily="50" charset="-128"/>
              </a:rPr>
              <a:t>▶</a:t>
            </a:r>
            <a:r>
              <a:rPr lang="ja-JP" altLang="en-US" sz="800" u="sng" dirty="0" smtClean="0">
                <a:latin typeface="Meiryo UI" panose="020B0604030504040204" pitchFamily="50" charset="-128"/>
                <a:ea typeface="Meiryo UI" panose="020B0604030504040204" pitchFamily="50" charset="-128"/>
              </a:rPr>
              <a:t>下線部</a:t>
            </a:r>
            <a:r>
              <a:rPr lang="ja-JP" altLang="en-US" sz="800" dirty="0" smtClean="0">
                <a:latin typeface="Meiryo UI" panose="020B0604030504040204" pitchFamily="50" charset="-128"/>
                <a:ea typeface="Meiryo UI" panose="020B0604030504040204" pitchFamily="50" charset="-128"/>
              </a:rPr>
              <a:t>は計画策定後に追加した取組み</a:t>
            </a:r>
            <a:endParaRPr kumimoji="1" lang="ja-JP" altLang="en-US" sz="800" dirty="0"/>
          </a:p>
        </p:txBody>
      </p:sp>
      <p:grpSp>
        <p:nvGrpSpPr>
          <p:cNvPr id="3" name="グループ化 2"/>
          <p:cNvGrpSpPr/>
          <p:nvPr/>
        </p:nvGrpSpPr>
        <p:grpSpPr>
          <a:xfrm>
            <a:off x="4882100" y="103297"/>
            <a:ext cx="1690975" cy="431997"/>
            <a:chOff x="2769707" y="169267"/>
            <a:chExt cx="1690975" cy="431997"/>
          </a:xfrm>
        </p:grpSpPr>
        <p:sp>
          <p:nvSpPr>
            <p:cNvPr id="77" name="四角形: 角を丸くする 47"/>
            <p:cNvSpPr/>
            <p:nvPr/>
          </p:nvSpPr>
          <p:spPr>
            <a:xfrm>
              <a:off x="2769707" y="169267"/>
              <a:ext cx="1690975" cy="431997"/>
            </a:xfrm>
            <a:prstGeom prst="roundRect">
              <a:avLst>
                <a:gd name="adj" fmla="val 10704"/>
              </a:avLst>
            </a:prstGeom>
            <a:solidFill>
              <a:schemeClr val="accent4">
                <a:lumMod val="40000"/>
                <a:lumOff val="6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各事業の詳細については、</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市</a:t>
              </a:r>
              <a:r>
                <a:rPr lang="ja-JP" altLang="en-US" sz="7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ホームページでご覧いただけます</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76" name="図 7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93845" y="238429"/>
              <a:ext cx="327691" cy="327691"/>
            </a:xfrm>
            <a:prstGeom prst="rect">
              <a:avLst/>
            </a:prstGeom>
          </p:spPr>
        </p:pic>
      </p:grpSp>
    </p:spTree>
    <p:extLst>
      <p:ext uri="{BB962C8B-B14F-4D97-AF65-F5344CB8AC3E}">
        <p14:creationId xmlns:p14="http://schemas.microsoft.com/office/powerpoint/2010/main" val="422094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541366" y="8792112"/>
            <a:ext cx="6113305" cy="778338"/>
          </a:xfrm>
          <a:prstGeom prst="rect">
            <a:avLst/>
          </a:prstGeom>
          <a:solidFill>
            <a:srgbClr val="F8D7CD"/>
          </a:solidFill>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1300" dirty="0" smtClean="0">
                <a:latin typeface="Meiryo UI" panose="020B0604030504040204" pitchFamily="50" charset="-128"/>
                <a:ea typeface="Meiryo UI" panose="020B0604030504040204" pitchFamily="50" charset="-128"/>
              </a:rPr>
              <a:t>藤井寺市子ども</a:t>
            </a:r>
            <a:r>
              <a:rPr lang="ja-JP" altLang="en-US" sz="1300" dirty="0">
                <a:latin typeface="Meiryo UI" panose="020B0604030504040204" pitchFamily="50" charset="-128"/>
                <a:ea typeface="Meiryo UI" panose="020B0604030504040204" pitchFamily="50" charset="-128"/>
              </a:rPr>
              <a:t>の未来応援</a:t>
            </a:r>
            <a:r>
              <a:rPr lang="ja-JP" altLang="en-US" sz="1300" dirty="0" smtClean="0">
                <a:latin typeface="Meiryo UI" panose="020B0604030504040204" pitchFamily="50" charset="-128"/>
                <a:ea typeface="Meiryo UI" panose="020B0604030504040204" pitchFamily="50" charset="-128"/>
              </a:rPr>
              <a:t>プラン～</a:t>
            </a:r>
            <a:r>
              <a:rPr lang="ja-JP" altLang="en-US" sz="1300" dirty="0">
                <a:latin typeface="Meiryo UI" panose="020B0604030504040204" pitchFamily="50" charset="-128"/>
                <a:ea typeface="Meiryo UI" panose="020B0604030504040204" pitchFamily="50" charset="-128"/>
              </a:rPr>
              <a:t>子どもの貧困対策推進計画</a:t>
            </a:r>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概要版</a:t>
            </a:r>
            <a:endParaRPr lang="en-US" altLang="ja-JP" sz="1300" dirty="0" smtClean="0">
              <a:latin typeface="Meiryo UI" panose="020B0604030504040204" pitchFamily="50" charset="-128"/>
              <a:ea typeface="Meiryo UI" panose="020B0604030504040204" pitchFamily="50" charset="-128"/>
            </a:endParaRPr>
          </a:p>
          <a:p>
            <a:pPr algn="ctr"/>
            <a:endParaRPr lang="ja-JP" altLang="en-US" sz="800" dirty="0">
              <a:latin typeface="Meiryo UI" panose="020B0604030504040204" pitchFamily="50" charset="-128"/>
              <a:ea typeface="Meiryo UI" panose="020B0604030504040204" pitchFamily="50" charset="-128"/>
            </a:endParaRPr>
          </a:p>
          <a:p>
            <a:pPr algn="ctr"/>
            <a:r>
              <a:rPr lang="ja-JP" altLang="en-US" sz="1300" dirty="0">
                <a:latin typeface="Meiryo UI" panose="020B0604030504040204" pitchFamily="50" charset="-128"/>
                <a:ea typeface="Meiryo UI" panose="020B0604030504040204" pitchFamily="50" charset="-128"/>
              </a:rPr>
              <a:t>発行　</a:t>
            </a:r>
            <a:r>
              <a:rPr lang="ja-JP" altLang="en-US" sz="1300" dirty="0" smtClean="0">
                <a:latin typeface="Meiryo UI" panose="020B0604030504040204" pitchFamily="50" charset="-128"/>
                <a:ea typeface="Meiryo UI" panose="020B0604030504040204" pitchFamily="50" charset="-128"/>
              </a:rPr>
              <a:t>令和５年３月</a:t>
            </a:r>
            <a:endParaRPr lang="ja-JP" altLang="en-US" sz="800" dirty="0">
              <a:latin typeface="Meiryo UI" panose="020B0604030504040204" pitchFamily="50" charset="-128"/>
              <a:ea typeface="Meiryo UI" panose="020B0604030504040204" pitchFamily="50" charset="-128"/>
            </a:endParaRPr>
          </a:p>
          <a:p>
            <a:pPr algn="ctr"/>
            <a:r>
              <a:rPr lang="ja-JP" altLang="en-US" sz="1300" dirty="0" smtClean="0">
                <a:latin typeface="Meiryo UI" panose="020B0604030504040204" pitchFamily="50" charset="-128"/>
                <a:ea typeface="Meiryo UI" panose="020B0604030504040204" pitchFamily="50" charset="-128"/>
              </a:rPr>
              <a:t>更新　令和６年</a:t>
            </a:r>
            <a:r>
              <a:rPr lang="ja-JP" altLang="en-US" sz="1300" dirty="0">
                <a:latin typeface="Meiryo UI" panose="020B0604030504040204" pitchFamily="50" charset="-128"/>
                <a:ea typeface="Meiryo UI" panose="020B0604030504040204" pitchFamily="50" charset="-128"/>
              </a:rPr>
              <a:t>４</a:t>
            </a:r>
            <a:r>
              <a:rPr lang="ja-JP" altLang="en-US" sz="1300" dirty="0" smtClean="0">
                <a:latin typeface="Meiryo UI" panose="020B0604030504040204" pitchFamily="50" charset="-128"/>
                <a:ea typeface="Meiryo UI" panose="020B0604030504040204" pitchFamily="50" charset="-128"/>
              </a:rPr>
              <a:t>月</a:t>
            </a:r>
            <a:endParaRPr lang="en-US" altLang="ja-JP" sz="13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528623" y="7910776"/>
            <a:ext cx="5891227" cy="837781"/>
            <a:chOff x="382900" y="6375166"/>
            <a:chExt cx="5891227" cy="837781"/>
          </a:xfrm>
        </p:grpSpPr>
        <p:sp>
          <p:nvSpPr>
            <p:cNvPr id="4" name="サブタイトル 2"/>
            <p:cNvSpPr txBox="1">
              <a:spLocks/>
            </p:cNvSpPr>
            <p:nvPr/>
          </p:nvSpPr>
          <p:spPr>
            <a:xfrm>
              <a:off x="382900" y="6375166"/>
              <a:ext cx="4907184" cy="730982"/>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marL="171450" indent="-171450" algn="l">
                <a:buFont typeface="Wingdings" panose="05000000000000000000" pitchFamily="2" charset="2"/>
                <a:buChar char="u"/>
              </a:pPr>
              <a:r>
                <a:rPr lang="ja-JP" altLang="en-US" sz="1100" dirty="0" smtClean="0">
                  <a:latin typeface="Meiryo UI" panose="020B0604030504040204" pitchFamily="50" charset="-128"/>
                  <a:ea typeface="Meiryo UI" panose="020B0604030504040204" pitchFamily="50" charset="-128"/>
                </a:rPr>
                <a:t>藤井寺市子どもの未来応援プラン～子どもの貧困対策推進計画～（全体）</a:t>
              </a:r>
              <a:endParaRPr lang="en-US" altLang="ja-JP" sz="1100" dirty="0" smtClean="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rPr>
                <a:t>藤井寺市子どもの生活に関する実態調査</a:t>
              </a:r>
              <a:r>
                <a:rPr lang="ja-JP" altLang="en-US" sz="1100" dirty="0" smtClean="0">
                  <a:latin typeface="Meiryo UI" panose="020B0604030504040204" pitchFamily="50" charset="-128"/>
                  <a:ea typeface="Meiryo UI" panose="020B0604030504040204" pitchFamily="50" charset="-128"/>
                </a:rPr>
                <a:t>報告書</a:t>
              </a:r>
              <a:endParaRPr lang="en-US" altLang="ja-JP" sz="1200" dirty="0" smtClean="0">
                <a:latin typeface="Meiryo UI" panose="020B0604030504040204" pitchFamily="50" charset="-128"/>
                <a:ea typeface="Meiryo UI" panose="020B0604030504040204" pitchFamily="50" charset="-128"/>
              </a:endParaRPr>
            </a:p>
            <a:p>
              <a:pPr algn="l"/>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右記の</a:t>
              </a:r>
              <a:r>
                <a:rPr lang="en-US" altLang="ja-JP" sz="1050" dirty="0" smtClean="0">
                  <a:latin typeface="Meiryo UI" panose="020B0604030504040204" pitchFamily="50" charset="-128"/>
                  <a:ea typeface="Meiryo UI" panose="020B0604030504040204" pitchFamily="50" charset="-128"/>
                </a:rPr>
                <a:t>QR</a:t>
              </a:r>
              <a:r>
                <a:rPr lang="ja-JP" altLang="en-US" sz="1050" dirty="0" smtClean="0">
                  <a:latin typeface="Meiryo UI" panose="020B0604030504040204" pitchFamily="50" charset="-128"/>
                  <a:ea typeface="Meiryo UI" panose="020B0604030504040204" pitchFamily="50" charset="-128"/>
                </a:rPr>
                <a:t>コードからご覧ください。（市</a:t>
              </a:r>
              <a:r>
                <a:rPr lang="en-US" altLang="ja-JP" sz="1050" dirty="0" smtClean="0">
                  <a:latin typeface="Meiryo UI" panose="020B0604030504040204" pitchFamily="50" charset="-128"/>
                  <a:ea typeface="Meiryo UI" panose="020B0604030504040204" pitchFamily="50" charset="-128"/>
                </a:rPr>
                <a:t>HP</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gn="l"/>
              <a:endParaRPr lang="ja-JP" altLang="ja-JP" sz="12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clrChange>
                <a:clrFrom>
                  <a:srgbClr val="FFFFFF"/>
                </a:clrFrom>
                <a:clrTo>
                  <a:srgbClr val="FFFFFF">
                    <a:alpha val="0"/>
                  </a:srgbClr>
                </a:clrTo>
              </a:clrChange>
              <a:duotone>
                <a:schemeClr val="accent2">
                  <a:shade val="45000"/>
                  <a:satMod val="135000"/>
                </a:schemeClr>
                <a:prstClr val="white"/>
              </a:duotone>
            </a:blip>
            <a:stretch>
              <a:fillRect/>
            </a:stretch>
          </p:blipFill>
          <p:spPr>
            <a:xfrm>
              <a:off x="4725708" y="6708691"/>
              <a:ext cx="504000" cy="318619"/>
            </a:xfrm>
            <a:prstGeom prst="rect">
              <a:avLst/>
            </a:prstGeom>
          </p:spPr>
        </p:pic>
        <p:sp>
          <p:nvSpPr>
            <p:cNvPr id="3" name="テキスト ボックス 1"/>
            <p:cNvSpPr txBox="1">
              <a:spLocks noChangeArrowheads="1"/>
            </p:cNvSpPr>
            <p:nvPr/>
          </p:nvSpPr>
          <p:spPr bwMode="auto">
            <a:xfrm>
              <a:off x="487691" y="7071883"/>
              <a:ext cx="5786436"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74295" tIns="8890" rIns="74295" bIns="8890" numCol="1" anchor="t" anchorCtr="0" compatLnSpc="1">
              <a:prstTxWarp prst="textNoShape">
                <a:avLst/>
              </a:prstTxWarp>
              <a:spAutoFit/>
            </a:bodyPr>
            <a:lstStyle/>
            <a:p>
              <a:pPr lvl="0" algn="just" eaLnBrk="0" fontAlgn="base" hangingPunct="0">
                <a:spcBef>
                  <a:spcPct val="0"/>
                </a:spcBef>
                <a:spcAft>
                  <a:spcPct val="0"/>
                </a:spcAft>
              </a:pPr>
              <a:r>
                <a:rPr kumimoji="0" lang="en-US" altLang="ja-JP" sz="800" dirty="0" smtClean="0">
                  <a:latin typeface="Arial" panose="020B0604020202020204" pitchFamily="34" charset="0"/>
                </a:rPr>
                <a:t>https</a:t>
              </a:r>
              <a:r>
                <a:rPr kumimoji="0" lang="en-US" altLang="ja-JP" sz="800" dirty="0">
                  <a:latin typeface="Arial" panose="020B0604020202020204" pitchFamily="34" charset="0"/>
                </a:rPr>
                <a:t>://www.city.fujiidera.lg.jp/soshiki/kodomo_mirai/kosodateshien/kosodatesesakukeikaku/kodomonohinnkonn/16561.html</a:t>
              </a:r>
              <a:endParaRPr kumimoji="0" lang="ja-JP" altLang="ja-JP" sz="800" b="0" i="0" u="none" strike="noStrike" cap="none" normalizeH="0" baseline="0" dirty="0" smtClean="0">
                <a:ln>
                  <a:noFill/>
                </a:ln>
                <a:solidFill>
                  <a:schemeClr val="tx1"/>
                </a:solidFill>
                <a:effectLst/>
                <a:latin typeface="Arial" panose="020B0604020202020204" pitchFamily="34" charset="0"/>
              </a:endParaRPr>
            </a:p>
          </p:txBody>
        </p:sp>
      </p:grpSp>
      <p:pic>
        <p:nvPicPr>
          <p:cNvPr id="9" name="図 8"/>
          <p:cNvPicPr>
            <a:picLocks noChangeAspect="1"/>
          </p:cNvPicPr>
          <p:nvPr/>
        </p:nvPicPr>
        <p:blipFill>
          <a:blip r:embed="rId3">
            <a:clrChange>
              <a:clrFrom>
                <a:srgbClr val="FFFFFF"/>
              </a:clrFrom>
              <a:clrTo>
                <a:srgbClr val="FFFFFF">
                  <a:alpha val="0"/>
                </a:srgbClr>
              </a:clrTo>
            </a:clrChange>
          </a:blip>
          <a:stretch>
            <a:fillRect/>
          </a:stretch>
        </p:blipFill>
        <p:spPr>
          <a:xfrm>
            <a:off x="319314" y="156734"/>
            <a:ext cx="492375" cy="468000"/>
          </a:xfrm>
          <a:prstGeom prst="rect">
            <a:avLst/>
          </a:prstGeom>
        </p:spPr>
      </p:pic>
      <p:sp>
        <p:nvSpPr>
          <p:cNvPr id="10" name="サブタイトル 2"/>
          <p:cNvSpPr txBox="1">
            <a:spLocks/>
          </p:cNvSpPr>
          <p:nvPr/>
        </p:nvSpPr>
        <p:spPr>
          <a:xfrm>
            <a:off x="691089" y="348790"/>
            <a:ext cx="1461562" cy="277282"/>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400" dirty="0">
                <a:latin typeface="Meiryo UI" panose="020B0604030504040204" pitchFamily="50" charset="-128"/>
                <a:ea typeface="Meiryo UI" panose="020B0604030504040204" pitchFamily="50" charset="-128"/>
              </a:rPr>
              <a:t>計画の推進</a:t>
            </a:r>
            <a:r>
              <a:rPr lang="ja-JP" altLang="en-US" sz="1400" dirty="0" smtClean="0">
                <a:latin typeface="Meiryo UI" panose="020B0604030504040204" pitchFamily="50" charset="-128"/>
                <a:ea typeface="Meiryo UI" panose="020B0604030504040204" pitchFamily="50" charset="-128"/>
              </a:rPr>
              <a:t>体制　</a:t>
            </a:r>
            <a:endParaRPr lang="ja-JP" altLang="ja-JP" sz="1400" dirty="0">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573265" y="606594"/>
            <a:ext cx="1548000" cy="0"/>
          </a:xfrm>
          <a:prstGeom prst="line">
            <a:avLst/>
          </a:prstGeom>
          <a:ln w="28575" cap="flat" cmpd="sng" algn="ctr">
            <a:solidFill>
              <a:schemeClr val="tx1">
                <a:lumMod val="75000"/>
                <a:lumOff val="2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サブタイトル 2"/>
          <p:cNvSpPr txBox="1">
            <a:spLocks/>
          </p:cNvSpPr>
          <p:nvPr/>
        </p:nvSpPr>
        <p:spPr>
          <a:xfrm>
            <a:off x="384460" y="708651"/>
            <a:ext cx="1263587" cy="27253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）推進体制</a:t>
            </a:r>
            <a:endParaRPr lang="en-US" altLang="ja-JP" sz="1100" dirty="0" smtClean="0">
              <a:latin typeface="Meiryo UI" panose="020B0604030504040204" pitchFamily="50" charset="-128"/>
              <a:ea typeface="Meiryo UI" panose="020B0604030504040204" pitchFamily="50" charset="-128"/>
            </a:endParaRPr>
          </a:p>
          <a:p>
            <a:pPr algn="l"/>
            <a:endParaRPr lang="ja-JP" altLang="ja-JP" sz="1100" dirty="0">
              <a:latin typeface="Meiryo UI" panose="020B0604030504040204" pitchFamily="50" charset="-128"/>
              <a:ea typeface="Meiryo UI" panose="020B0604030504040204" pitchFamily="50" charset="-128"/>
            </a:endParaRPr>
          </a:p>
        </p:txBody>
      </p:sp>
      <p:sp>
        <p:nvSpPr>
          <p:cNvPr id="14" name="サブタイトル 2"/>
          <p:cNvSpPr txBox="1">
            <a:spLocks/>
          </p:cNvSpPr>
          <p:nvPr/>
        </p:nvSpPr>
        <p:spPr>
          <a:xfrm>
            <a:off x="384460" y="2349261"/>
            <a:ext cx="2082293" cy="27253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）計画の進捗状況の確認</a:t>
            </a:r>
            <a:endParaRPr lang="ja-JP" altLang="ja-JP" sz="1100" dirty="0">
              <a:latin typeface="Meiryo UI" panose="020B0604030504040204" pitchFamily="50" charset="-128"/>
              <a:ea typeface="Meiryo UI" panose="020B0604030504040204" pitchFamily="50" charset="-128"/>
            </a:endParaRPr>
          </a:p>
        </p:txBody>
      </p:sp>
      <p:sp>
        <p:nvSpPr>
          <p:cNvPr id="15" name="サブタイトル 2"/>
          <p:cNvSpPr txBox="1">
            <a:spLocks/>
          </p:cNvSpPr>
          <p:nvPr/>
        </p:nvSpPr>
        <p:spPr>
          <a:xfrm>
            <a:off x="680455" y="2560843"/>
            <a:ext cx="5832299" cy="45802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00000"/>
              </a:lnSpc>
            </a:pPr>
            <a:r>
              <a:rPr lang="ja-JP" altLang="en-US" sz="1100" dirty="0" smtClean="0">
                <a:latin typeface="Meiryo UI" panose="020B0604030504040204" pitchFamily="50" charset="-128"/>
                <a:ea typeface="Meiryo UI" panose="020B0604030504040204" pitchFamily="50" charset="-128"/>
              </a:rPr>
              <a:t>　本計画の進捗状況を確認するため、指標</a:t>
            </a:r>
            <a:r>
              <a:rPr lang="ja-JP" altLang="en-US" sz="1100" dirty="0">
                <a:latin typeface="Meiryo UI" panose="020B0604030504040204" pitchFamily="50" charset="-128"/>
                <a:ea typeface="Meiryo UI" panose="020B0604030504040204" pitchFamily="50" charset="-128"/>
              </a:rPr>
              <a:t>を設定</a:t>
            </a:r>
            <a:r>
              <a:rPr lang="ja-JP" altLang="en-US" sz="1100" dirty="0" smtClean="0">
                <a:latin typeface="Meiryo UI" panose="020B0604030504040204" pitchFamily="50" charset="-128"/>
                <a:ea typeface="Meiryo UI" panose="020B0604030504040204" pitchFamily="50" charset="-128"/>
              </a:rPr>
              <a:t>し目指す</a:t>
            </a:r>
            <a:r>
              <a:rPr lang="ja-JP" altLang="en-US" sz="1100" dirty="0">
                <a:latin typeface="Meiryo UI" panose="020B0604030504040204" pitchFamily="50" charset="-128"/>
                <a:ea typeface="Meiryo UI" panose="020B0604030504040204" pitchFamily="50" charset="-128"/>
              </a:rPr>
              <a:t>方向性に向けて</a:t>
            </a:r>
            <a:r>
              <a:rPr lang="ja-JP" altLang="en-US" sz="1100" dirty="0" smtClean="0">
                <a:latin typeface="Meiryo UI" panose="020B0604030504040204" pitchFamily="50" charset="-128"/>
                <a:ea typeface="Meiryo UI" panose="020B0604030504040204" pitchFamily="50" charset="-128"/>
              </a:rPr>
              <a:t>取り組みます。</a:t>
            </a:r>
            <a:endParaRPr lang="ja-JP" altLang="en-US" sz="1100" dirty="0">
              <a:latin typeface="Meiryo UI" panose="020B0604030504040204" pitchFamily="50" charset="-128"/>
              <a:ea typeface="Meiryo UI" panose="020B0604030504040204" pitchFamily="50" charset="-128"/>
            </a:endParaRPr>
          </a:p>
        </p:txBody>
      </p:sp>
      <p:graphicFrame>
        <p:nvGraphicFramePr>
          <p:cNvPr id="16" name="コンテンツ プレースホルダー 2"/>
          <p:cNvGraphicFramePr>
            <a:graphicFrameLocks noGrp="1"/>
          </p:cNvGraphicFramePr>
          <p:nvPr>
            <p:ph idx="1"/>
            <p:extLst>
              <p:ext uri="{D42A27DB-BD31-4B8C-83A1-F6EECF244321}">
                <p14:modId xmlns:p14="http://schemas.microsoft.com/office/powerpoint/2010/main" val="917545241"/>
              </p:ext>
            </p:extLst>
          </p:nvPr>
        </p:nvGraphicFramePr>
        <p:xfrm>
          <a:off x="573265" y="2908465"/>
          <a:ext cx="4775975" cy="4809786"/>
        </p:xfrm>
        <a:graphic>
          <a:graphicData uri="http://schemas.openxmlformats.org/drawingml/2006/table">
            <a:tbl>
              <a:tblPr firstRow="1" bandRow="1">
                <a:tableStyleId>{16D9F66E-5EB9-4882-86FB-DCBF35E3C3E4}</a:tableStyleId>
              </a:tblPr>
              <a:tblGrid>
                <a:gridCol w="2985275">
                  <a:extLst>
                    <a:ext uri="{9D8B030D-6E8A-4147-A177-3AD203B41FA5}">
                      <a16:colId xmlns:a16="http://schemas.microsoft.com/office/drawing/2014/main" val="1590599518"/>
                    </a:ext>
                  </a:extLst>
                </a:gridCol>
                <a:gridCol w="952500">
                  <a:extLst>
                    <a:ext uri="{9D8B030D-6E8A-4147-A177-3AD203B41FA5}">
                      <a16:colId xmlns:a16="http://schemas.microsoft.com/office/drawing/2014/main" val="1773885316"/>
                    </a:ext>
                  </a:extLst>
                </a:gridCol>
                <a:gridCol w="838200">
                  <a:extLst>
                    <a:ext uri="{9D8B030D-6E8A-4147-A177-3AD203B41FA5}">
                      <a16:colId xmlns:a16="http://schemas.microsoft.com/office/drawing/2014/main" val="1813542216"/>
                    </a:ext>
                  </a:extLst>
                </a:gridCol>
              </a:tblGrid>
              <a:tr h="321282">
                <a:tc>
                  <a:txBody>
                    <a:bodyPr/>
                    <a:lstStyle/>
                    <a:p>
                      <a:pPr algn="ctr">
                        <a:lnSpc>
                          <a:spcPts val="1600"/>
                        </a:lnSpc>
                        <a:spcAft>
                          <a:spcPts val="0"/>
                        </a:spcAft>
                      </a:pPr>
                      <a:r>
                        <a:rPr lang="ja-JP" sz="105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指　標</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計画策定時</a:t>
                      </a:r>
                      <a:endPar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00000"/>
                        </a:lnSpc>
                        <a:spcAft>
                          <a:spcPts val="0"/>
                        </a:spcAft>
                      </a:pPr>
                      <a:r>
                        <a:rPr lang="ja-JP" alt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700"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7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lnSpc>
                          <a:spcPts val="1600"/>
                        </a:lnSpc>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目指す方向性</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801019430"/>
                  </a:ext>
                </a:extLst>
              </a:tr>
              <a:tr h="280661">
                <a:tc>
                  <a:txBody>
                    <a:bodyPr/>
                    <a:lstStyle/>
                    <a:p>
                      <a:pPr algn="just">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生活保護世帯に属する子どもの高等学校等進学率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lnSpc>
                          <a:spcPts val="1600"/>
                        </a:lnSpc>
                        <a:spcAft>
                          <a:spcPts val="0"/>
                        </a:spcAft>
                      </a:pPr>
                      <a:r>
                        <a:rPr lang="en-US"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100%</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維持</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156507454"/>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スクールカウンセラーの年間相談開設日数（小学校）</a:t>
                      </a:r>
                    </a:p>
                  </a:txBody>
                  <a:tcPr marL="36000" marR="36000" marT="0" marB="0" anchor="ctr">
                    <a:solidFill>
                      <a:srgbClr val="EBF1E9"/>
                    </a:solidFill>
                  </a:tcP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72</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日</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増加</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526695046"/>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スクールカウンセラーの年間相談開設日数（中学校）</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78</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日</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増加</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2364454108"/>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「自分にはよいところがあると思う」子どもの割合（小学生）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179143895"/>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「自分にはよいところがあると思う」子どもの割合（中学生）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70.3</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022626047"/>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「学校に行くのは楽しいと思う」子どもの割合（小学生）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86.0%</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smtClea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en-US" altLang="ja-JP" sz="900" kern="0" dirty="0" smtClea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6000" marR="36000" marT="0" marB="0" anchor="ctr"/>
                </a:tc>
                <a:extLst>
                  <a:ext uri="{0D108BD9-81ED-4DB2-BD59-A6C34878D82A}">
                    <a16:rowId xmlns:a16="http://schemas.microsoft.com/office/drawing/2014/main" val="2977224001"/>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「学校に行くのは楽しいと思う」子どもの割合（中学生）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74.4</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745983274"/>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「全く読書をしない」子どもの割合（小学生）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28.8%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減少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757225674"/>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「全く読書をしない」子どもの割合（中学生）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50.3</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減少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167884357"/>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「朝食を毎日食べている」子どもの割合（小学生）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81.1%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372375805"/>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「朝食を毎日食べている」子どもの割合（中学生）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74.0</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298293706"/>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「将来の夢や目標を持っている」子どもの割合（小学生）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78.2%</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121623092"/>
                  </a:ext>
                </a:extLst>
              </a:tr>
              <a:tr h="280661">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「将来の夢や目標を持っている」子どもの割合（中学生）</a:t>
                      </a:r>
                    </a:p>
                  </a:txBody>
                  <a:tcPr marL="36000" marR="36000" marT="0" marB="0" anchor="ctr"/>
                </a:tc>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61.1</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483117123"/>
                  </a:ext>
                </a:extLst>
              </a:tr>
              <a:tr h="408355">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乳幼児健康診査受診率</a:t>
                      </a:r>
                    </a:p>
                    <a:p>
                      <a:pPr algn="just">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　①</a:t>
                      </a:r>
                      <a:r>
                        <a:rPr 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４か月</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　②</a:t>
                      </a:r>
                      <a:r>
                        <a:rPr 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１歳６か月</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　③</a:t>
                      </a:r>
                      <a:r>
                        <a:rPr 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２歳</a:t>
                      </a:r>
                      <a:r>
                        <a:rPr lang="ja-JP" sz="800" kern="100" dirty="0">
                          <a:effectLst/>
                          <a:latin typeface="Meiryo UI" panose="020B0604030504040204" pitchFamily="50" charset="-128"/>
                          <a:ea typeface="Meiryo UI" panose="020B0604030504040204" pitchFamily="50" charset="-128"/>
                          <a:cs typeface="Times New Roman" panose="02020603050405020304" pitchFamily="18" charset="0"/>
                        </a:rPr>
                        <a:t>６か月</a:t>
                      </a:r>
                      <a:r>
                        <a:rPr 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歯科</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　④</a:t>
                      </a:r>
                      <a:r>
                        <a:rPr 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３歳６か月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lnSpc>
                          <a:spcPts val="16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①</a:t>
                      </a:r>
                      <a:r>
                        <a:rPr 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98.5%</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②</a:t>
                      </a:r>
                      <a:r>
                        <a:rPr 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97.3%</a:t>
                      </a:r>
                    </a:p>
                    <a:p>
                      <a:pPr algn="ctr">
                        <a:lnSpc>
                          <a:spcPts val="16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③</a:t>
                      </a:r>
                      <a:r>
                        <a:rPr 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89.7%</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④</a:t>
                      </a:r>
                      <a:r>
                        <a:rPr lang="en-US" sz="800" kern="0" dirty="0" smtClea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96.7</a:t>
                      </a:r>
                      <a:r>
                        <a:rPr lang="en-US" sz="8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維持／上昇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576555239"/>
                  </a:ext>
                </a:extLst>
              </a:tr>
              <a:tr h="431556">
                <a:tc>
                  <a:txBody>
                    <a:bodyPr/>
                    <a:lstStyle/>
                    <a:p>
                      <a:pPr algn="just">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乳児家庭全戸訪問事業の訪問割合（訪問戸数</a:t>
                      </a: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対象戸数）</a:t>
                      </a:r>
                    </a:p>
                    <a:p>
                      <a:pPr algn="just">
                        <a:spcAft>
                          <a:spcPts val="0"/>
                        </a:spcAft>
                      </a:pP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※長期入院</a:t>
                      </a:r>
                      <a:r>
                        <a:rPr lang="ja-JP" sz="700" kern="100" dirty="0" smtClean="0">
                          <a:effectLst/>
                          <a:latin typeface="Meiryo UI" panose="020B0604030504040204" pitchFamily="50" charset="-128"/>
                          <a:ea typeface="Meiryo UI" panose="020B0604030504040204" pitchFamily="50" charset="-128"/>
                          <a:cs typeface="Times New Roman" panose="02020603050405020304" pitchFamily="18" charset="0"/>
                        </a:rPr>
                        <a:t>・里帰り</a:t>
                      </a: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等で訪問できなかった方には、その後の事業で訪問等を実施。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lnSpc>
                          <a:spcPts val="1600"/>
                        </a:lnSpc>
                        <a:spcAft>
                          <a:spcPts val="0"/>
                        </a:spcAft>
                      </a:pPr>
                      <a:r>
                        <a:rPr lang="en-US"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89.8</a:t>
                      </a: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tc>
                  <a:txBody>
                    <a:bodyPr/>
                    <a:lstStyle/>
                    <a:p>
                      <a:pPr algn="ctr">
                        <a:spcAft>
                          <a:spcPts val="0"/>
                        </a:spcAft>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上昇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752683043"/>
                  </a:ext>
                </a:extLst>
              </a:tr>
            </a:tbl>
          </a:graphicData>
        </a:graphic>
      </p:graphicFrame>
      <p:cxnSp>
        <p:nvCxnSpPr>
          <p:cNvPr id="20" name="直線コネクタ 19"/>
          <p:cNvCxnSpPr/>
          <p:nvPr/>
        </p:nvCxnSpPr>
        <p:spPr>
          <a:xfrm>
            <a:off x="475106" y="7785600"/>
            <a:ext cx="5868000" cy="0"/>
          </a:xfrm>
          <a:prstGeom prst="line">
            <a:avLst/>
          </a:prstGeom>
          <a:ln w="28575" cap="flat" cmpd="sng" algn="ctr">
            <a:solidFill>
              <a:schemeClr val="tx1">
                <a:lumMod val="75000"/>
                <a:lumOff val="2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62" name="グループ化 61"/>
          <p:cNvGrpSpPr/>
          <p:nvPr/>
        </p:nvGrpSpPr>
        <p:grpSpPr>
          <a:xfrm>
            <a:off x="924908" y="855627"/>
            <a:ext cx="5457233" cy="1363841"/>
            <a:chOff x="114535" y="1072740"/>
            <a:chExt cx="5457233" cy="1473393"/>
          </a:xfrm>
        </p:grpSpPr>
        <p:grpSp>
          <p:nvGrpSpPr>
            <p:cNvPr id="63" name="グループ化 62"/>
            <p:cNvGrpSpPr/>
            <p:nvPr/>
          </p:nvGrpSpPr>
          <p:grpSpPr>
            <a:xfrm>
              <a:off x="114535" y="1072740"/>
              <a:ext cx="5457233" cy="1473393"/>
              <a:chOff x="147349" y="1349625"/>
              <a:chExt cx="5457233" cy="1473393"/>
            </a:xfrm>
          </p:grpSpPr>
          <p:sp>
            <p:nvSpPr>
              <p:cNvPr id="66" name="四角形: 角を丸くする 50"/>
              <p:cNvSpPr/>
              <p:nvPr/>
            </p:nvSpPr>
            <p:spPr>
              <a:xfrm>
                <a:off x="780291" y="1579840"/>
                <a:ext cx="2309460" cy="1243178"/>
              </a:xfrm>
              <a:prstGeom prst="roundRect">
                <a:avLst>
                  <a:gd name="adj" fmla="val 3518"/>
                </a:avLst>
              </a:prstGeom>
              <a:solidFill>
                <a:srgbClr val="F8D7CD"/>
              </a:solid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numCol="1" spcCol="0" rtlCol="0" fromWordArt="0" anchor="ctr" anchorCtr="0" forceAA="0" compatLnSpc="1">
                <a:prstTxWarp prst="textNoShape">
                  <a:avLst/>
                </a:prstTxWarp>
              </a:bodyPr>
              <a:lstStyle/>
              <a:p>
                <a:endParaRPr lang="ja-JP" altLang="en-US"/>
              </a:p>
            </p:txBody>
          </p:sp>
          <p:sp>
            <p:nvSpPr>
              <p:cNvPr id="67" name="四角形: 角を丸くする 52"/>
              <p:cNvSpPr/>
              <p:nvPr/>
            </p:nvSpPr>
            <p:spPr>
              <a:xfrm>
                <a:off x="4236582" y="1838478"/>
                <a:ext cx="1368000" cy="544481"/>
              </a:xfrm>
              <a:prstGeom prst="roundRect">
                <a:avLst>
                  <a:gd name="adj" fmla="val 9873"/>
                </a:avLst>
              </a:prstGeom>
              <a:solidFill>
                <a:schemeClr val="accent6">
                  <a:lumMod val="40000"/>
                  <a:lumOff val="6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藤井寺市</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子ども・子育て会議</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68" name="直線コネクタ 67"/>
              <p:cNvCxnSpPr/>
              <p:nvPr/>
            </p:nvCxnSpPr>
            <p:spPr>
              <a:xfrm flipH="1">
                <a:off x="1100788" y="1787532"/>
                <a:ext cx="671830" cy="91376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四角形: 角を丸くする 47"/>
              <p:cNvSpPr/>
              <p:nvPr/>
            </p:nvSpPr>
            <p:spPr>
              <a:xfrm>
                <a:off x="147349" y="1450487"/>
                <a:ext cx="1420550" cy="466698"/>
              </a:xfrm>
              <a:prstGeom prst="roundRect">
                <a:avLst>
                  <a:gd name="adj" fmla="val 10704"/>
                </a:avLst>
              </a:prstGeom>
              <a:solidFill>
                <a:schemeClr val="accent4">
                  <a:lumMod val="40000"/>
                  <a:lumOff val="6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藤井寺市子ども</a:t>
                </a: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a:t>
                </a:r>
                <a:r>
                  <a:rPr lang="ja-JP" sz="10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未来</a:t>
                </a:r>
                <a:endParaRPr lang="en-US" altLang="ja-JP" sz="10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sz="10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応援ネットワーク</a:t>
                </a: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会議</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70" name="直線コネクタ 69"/>
              <p:cNvCxnSpPr/>
              <p:nvPr/>
            </p:nvCxnSpPr>
            <p:spPr>
              <a:xfrm>
                <a:off x="2053348" y="1703802"/>
                <a:ext cx="666750" cy="9333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1652518" y="1640367"/>
                <a:ext cx="576000" cy="194457"/>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2" name="右矢印 71"/>
              <p:cNvSpPr/>
              <p:nvPr/>
            </p:nvSpPr>
            <p:spPr>
              <a:xfrm>
                <a:off x="3156920" y="1919876"/>
                <a:ext cx="1044000" cy="180001"/>
              </a:xfrm>
              <a:prstGeom prst="rightArrow">
                <a:avLst/>
              </a:prstGeom>
              <a:solidFill>
                <a:srgbClr val="F8D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右矢印 72"/>
              <p:cNvSpPr/>
              <p:nvPr/>
            </p:nvSpPr>
            <p:spPr>
              <a:xfrm flipH="1">
                <a:off x="3137044" y="2138537"/>
                <a:ext cx="1044000" cy="180001"/>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2"/>
              <p:cNvSpPr txBox="1">
                <a:spLocks noChangeArrowheads="1"/>
              </p:cNvSpPr>
              <p:nvPr/>
            </p:nvSpPr>
            <p:spPr bwMode="auto">
              <a:xfrm>
                <a:off x="3128685" y="1349625"/>
                <a:ext cx="1005205" cy="603884"/>
              </a:xfrm>
              <a:prstGeom prst="rect">
                <a:avLst/>
              </a:prstGeom>
              <a:noFill/>
              <a:ln w="9525">
                <a:noFill/>
                <a:miter lim="800000"/>
                <a:headEnd/>
                <a:tailEnd/>
              </a:ln>
            </p:spPr>
            <p:txBody>
              <a:bodyPr rot="0" vert="horz" wrap="square" lIns="0" tIns="0" rIns="0" bIns="0" anchor="ctr" anchorCtr="0"/>
              <a:lstStyle/>
              <a:p>
                <a:pPr algn="ctr">
                  <a:lnSpc>
                    <a:spcPts val="14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報告</a:t>
                </a:r>
              </a:p>
              <a:p>
                <a:pPr algn="ctr">
                  <a:lnSpc>
                    <a:spcPts val="14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（計画策定・施策</a:t>
                </a:r>
              </a:p>
              <a:p>
                <a:pPr algn="ctr">
                  <a:lnSpc>
                    <a:spcPts val="14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の評価など）</a:t>
                </a:r>
              </a:p>
            </p:txBody>
          </p:sp>
          <p:sp>
            <p:nvSpPr>
              <p:cNvPr id="81" name="テキスト ボックス 2"/>
              <p:cNvSpPr txBox="1">
                <a:spLocks noChangeArrowheads="1"/>
              </p:cNvSpPr>
              <p:nvPr/>
            </p:nvSpPr>
            <p:spPr bwMode="auto">
              <a:xfrm>
                <a:off x="3469607" y="2298518"/>
                <a:ext cx="396000" cy="153888"/>
              </a:xfrm>
              <a:prstGeom prst="rect">
                <a:avLst/>
              </a:prstGeom>
              <a:noFill/>
              <a:ln w="9525">
                <a:noFill/>
                <a:miter lim="800000"/>
                <a:headEnd/>
                <a:tailEnd/>
              </a:ln>
            </p:spPr>
            <p:txBody>
              <a:bodyPr rot="0" vert="horz" wrap="square" lIns="0" tIns="0" rIns="0" bIns="0" anchor="ctr" anchorCtr="0">
                <a:spAutoFit/>
              </a:bodyPr>
              <a:lstStyle/>
              <a:p>
                <a:pPr algn="ctr">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意見</a:t>
                </a:r>
              </a:p>
            </p:txBody>
          </p:sp>
          <p:sp>
            <p:nvSpPr>
              <p:cNvPr id="76" name="正方形/長方形 75"/>
              <p:cNvSpPr/>
              <p:nvPr/>
            </p:nvSpPr>
            <p:spPr>
              <a:xfrm>
                <a:off x="1652518" y="2469476"/>
                <a:ext cx="612000" cy="27224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関係部署</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7" name="四角形: 角を丸くする 48"/>
              <p:cNvSpPr/>
              <p:nvPr/>
            </p:nvSpPr>
            <p:spPr>
              <a:xfrm>
                <a:off x="1421884" y="1990841"/>
                <a:ext cx="1080000" cy="272240"/>
              </a:xfrm>
              <a:prstGeom prst="roundRect">
                <a:avLst>
                  <a:gd name="adj" fmla="val 9070"/>
                </a:avLst>
              </a:prstGeom>
              <a:solidFill>
                <a:schemeClr val="bg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各施策の実施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8" name="正方形/長方形 77"/>
              <p:cNvSpPr/>
              <p:nvPr/>
            </p:nvSpPr>
            <p:spPr>
              <a:xfrm>
                <a:off x="874975" y="2453721"/>
                <a:ext cx="612000" cy="27224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関係部署</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9" name="正方形/長方形 78"/>
              <p:cNvSpPr/>
              <p:nvPr/>
            </p:nvSpPr>
            <p:spPr>
              <a:xfrm>
                <a:off x="2388803" y="2484657"/>
                <a:ext cx="612000" cy="27224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bodyPr>
              <a:lstStyle/>
              <a:p>
                <a:pPr algn="ctr">
                  <a:spcAft>
                    <a:spcPts val="0"/>
                  </a:spcAft>
                </a:pP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関係部署</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cxnSp>
          <p:nvCxnSpPr>
            <p:cNvPr id="64" name="直線コネクタ 63"/>
            <p:cNvCxnSpPr/>
            <p:nvPr/>
          </p:nvCxnSpPr>
          <p:spPr>
            <a:xfrm flipH="1">
              <a:off x="1904738" y="1562679"/>
              <a:ext cx="0" cy="1555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H="1">
              <a:off x="1896877" y="1990317"/>
              <a:ext cx="0" cy="1944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5807" y="7910776"/>
            <a:ext cx="656519" cy="656519"/>
          </a:xfrm>
          <a:prstGeom prst="rect">
            <a:avLst/>
          </a:prstGeom>
        </p:spPr>
      </p:pic>
      <p:sp>
        <p:nvSpPr>
          <p:cNvPr id="35" name="テキスト ボックス 34"/>
          <p:cNvSpPr txBox="1"/>
          <p:nvPr/>
        </p:nvSpPr>
        <p:spPr>
          <a:xfrm>
            <a:off x="221510" y="9570450"/>
            <a:ext cx="253596" cy="253916"/>
          </a:xfrm>
          <a:prstGeom prst="rect">
            <a:avLst/>
          </a:prstGeom>
          <a:noFill/>
        </p:spPr>
        <p:txBody>
          <a:bodyPr wrap="none" rtlCol="0">
            <a:spAutoFit/>
          </a:bodyPr>
          <a:lstStyle/>
          <a:p>
            <a:r>
              <a:rPr kumimoji="1" lang="en-US" altLang="ja-JP" sz="1050" dirty="0" smtClean="0"/>
              <a:t>4</a:t>
            </a:r>
            <a:endParaRPr kumimoji="1" lang="ja-JP" altLang="en-US" dirty="0"/>
          </a:p>
        </p:txBody>
      </p:sp>
      <p:graphicFrame>
        <p:nvGraphicFramePr>
          <p:cNvPr id="36" name="コンテンツ プレースホルダー 2"/>
          <p:cNvGraphicFramePr>
            <a:graphicFrameLocks/>
          </p:cNvGraphicFramePr>
          <p:nvPr>
            <p:extLst>
              <p:ext uri="{D42A27DB-BD31-4B8C-83A1-F6EECF244321}">
                <p14:modId xmlns:p14="http://schemas.microsoft.com/office/powerpoint/2010/main" val="3719363726"/>
              </p:ext>
            </p:extLst>
          </p:nvPr>
        </p:nvGraphicFramePr>
        <p:xfrm>
          <a:off x="5383920" y="2908465"/>
          <a:ext cx="973337" cy="4809605"/>
        </p:xfrm>
        <a:graphic>
          <a:graphicData uri="http://schemas.openxmlformats.org/drawingml/2006/table">
            <a:tbl>
              <a:tblPr firstRow="1" bandRow="1">
                <a:tableStyleId>{C4B1156A-380E-4F78-BDF5-A606A8083BF9}</a:tableStyleId>
              </a:tblPr>
              <a:tblGrid>
                <a:gridCol w="973337">
                  <a:extLst>
                    <a:ext uri="{9D8B030D-6E8A-4147-A177-3AD203B41FA5}">
                      <a16:colId xmlns:a16="http://schemas.microsoft.com/office/drawing/2014/main" val="2427858443"/>
                    </a:ext>
                  </a:extLst>
                </a:gridCol>
              </a:tblGrid>
              <a:tr h="318864">
                <a:tc>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rPr>
                        <a:t>現状値</a:t>
                      </a:r>
                      <a:endParaRPr lang="en-US" altLang="ja-JP" sz="900" kern="100" dirty="0" smtClean="0">
                        <a:effectLst/>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600" kern="100" dirty="0" smtClean="0">
                          <a:effectLst/>
                          <a:latin typeface="Meiryo UI" panose="020B0604030504040204" pitchFamily="50" charset="-128"/>
                          <a:ea typeface="Meiryo UI" panose="020B0604030504040204" pitchFamily="50" charset="-128"/>
                        </a:rPr>
                        <a:t>（</a:t>
                      </a:r>
                      <a:r>
                        <a:rPr lang="ja-JP" altLang="en-US" sz="700" kern="100" dirty="0" smtClean="0">
                          <a:effectLst/>
                          <a:latin typeface="Meiryo UI" panose="020B0604030504040204" pitchFamily="50" charset="-128"/>
                          <a:ea typeface="Meiryo UI" panose="020B0604030504040204" pitchFamily="50" charset="-128"/>
                        </a:rPr>
                        <a:t>令和</a:t>
                      </a:r>
                      <a:r>
                        <a:rPr lang="en-US" altLang="ja-JP" sz="700" kern="100" dirty="0" smtClean="0">
                          <a:effectLst/>
                          <a:latin typeface="Meiryo UI" panose="020B0604030504040204" pitchFamily="50" charset="-128"/>
                          <a:ea typeface="Meiryo UI" panose="020B0604030504040204" pitchFamily="50" charset="-128"/>
                        </a:rPr>
                        <a:t>4</a:t>
                      </a:r>
                      <a:r>
                        <a:rPr lang="ja-JP" altLang="en-US" sz="700" kern="100" dirty="0" smtClean="0">
                          <a:effectLst/>
                          <a:latin typeface="Meiryo UI" panose="020B0604030504040204" pitchFamily="50" charset="-128"/>
                          <a:ea typeface="Meiryo UI" panose="020B0604030504040204" pitchFamily="50" charset="-128"/>
                        </a:rPr>
                        <a:t>年度</a:t>
                      </a:r>
                      <a:r>
                        <a:rPr lang="ja-JP" altLang="en-US" sz="600" kern="100" dirty="0" smtClean="0">
                          <a:effectLst/>
                          <a:latin typeface="Meiryo UI" panose="020B0604030504040204" pitchFamily="50" charset="-128"/>
                          <a:ea typeface="Meiryo UI" panose="020B0604030504040204" pitchFamily="50" charset="-128"/>
                        </a:rPr>
                        <a:t>）</a:t>
                      </a:r>
                      <a:endParaRPr lang="ja-JP" alt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801019430"/>
                  </a:ext>
                </a:extLst>
              </a:tr>
              <a:tr h="280801">
                <a:tc>
                  <a:txBody>
                    <a:bodyPr/>
                    <a:lstStyle/>
                    <a:p>
                      <a:pPr algn="ctr">
                        <a:lnSpc>
                          <a:spcPts val="1600"/>
                        </a:lnSpc>
                        <a:spcAft>
                          <a:spcPts val="0"/>
                        </a:spcAft>
                      </a:pPr>
                      <a:r>
                        <a:rPr lang="en-US" sz="900" kern="0" dirty="0">
                          <a:effectLst/>
                          <a:latin typeface="Meiryo UI" panose="020B0604030504040204" pitchFamily="50" charset="-128"/>
                          <a:ea typeface="Meiryo UI" panose="020B0604030504040204" pitchFamily="50" charset="-128"/>
                        </a:rPr>
                        <a:t>100%</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156507454"/>
                  </a:ext>
                </a:extLst>
              </a:tr>
              <a:tr h="280801">
                <a:tc>
                  <a:txBody>
                    <a:bodyPr/>
                    <a:lstStyle/>
                    <a:p>
                      <a:pPr algn="ctr">
                        <a:lnSpc>
                          <a:spcPts val="1600"/>
                        </a:lnSpc>
                        <a:spcAft>
                          <a:spcPts val="0"/>
                        </a:spcAft>
                      </a:pPr>
                      <a:r>
                        <a:rPr lang="en-US" altLang="ja-JP" sz="900" kern="100" dirty="0" smtClean="0">
                          <a:effectLst/>
                          <a:latin typeface="Meiryo UI" panose="020B0604030504040204" pitchFamily="50" charset="-128"/>
                          <a:ea typeface="Meiryo UI" panose="020B0604030504040204" pitchFamily="50" charset="-128"/>
                        </a:rPr>
                        <a:t>60</a:t>
                      </a:r>
                      <a:r>
                        <a:rPr lang="ja-JP" sz="900" kern="100" dirty="0" smtClean="0">
                          <a:effectLst/>
                          <a:latin typeface="Meiryo UI" panose="020B0604030504040204" pitchFamily="50" charset="-128"/>
                          <a:ea typeface="Meiryo UI" panose="020B0604030504040204" pitchFamily="50" charset="-128"/>
                        </a:rPr>
                        <a:t>日</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526695046"/>
                  </a:ext>
                </a:extLst>
              </a:tr>
              <a:tr h="280801">
                <a:tc>
                  <a:txBody>
                    <a:bodyPr/>
                    <a:lstStyle/>
                    <a:p>
                      <a:pPr algn="ctr">
                        <a:lnSpc>
                          <a:spcPts val="1600"/>
                        </a:lnSpc>
                        <a:spcAft>
                          <a:spcPts val="0"/>
                        </a:spcAft>
                      </a:pPr>
                      <a:r>
                        <a:rPr lang="en-US" sz="900" kern="100" dirty="0">
                          <a:effectLst/>
                          <a:latin typeface="Meiryo UI" panose="020B0604030504040204" pitchFamily="50" charset="-128"/>
                          <a:ea typeface="Meiryo UI" panose="020B0604030504040204" pitchFamily="50" charset="-128"/>
                        </a:rPr>
                        <a:t>78</a:t>
                      </a:r>
                      <a:r>
                        <a:rPr lang="ja-JP" sz="900" kern="100" dirty="0">
                          <a:effectLst/>
                          <a:latin typeface="Meiryo UI" panose="020B0604030504040204" pitchFamily="50" charset="-128"/>
                          <a:ea typeface="Meiryo UI" panose="020B0604030504040204" pitchFamily="50" charset="-128"/>
                        </a:rPr>
                        <a:t>日</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2364454108"/>
                  </a:ext>
                </a:extLst>
              </a:tr>
              <a:tr h="280801">
                <a:tc>
                  <a:txBody>
                    <a:bodyPr/>
                    <a:lstStyle/>
                    <a:p>
                      <a:pPr algn="ctr">
                        <a:lnSpc>
                          <a:spcPts val="1600"/>
                        </a:lnSpc>
                        <a:spcAft>
                          <a:spcPts val="0"/>
                        </a:spcAft>
                      </a:pPr>
                      <a:r>
                        <a:rPr lang="en-US" altLang="ja-JP" sz="900" kern="100" dirty="0" smtClean="0">
                          <a:effectLst/>
                          <a:latin typeface="Meiryo UI" panose="020B0604030504040204" pitchFamily="50" charset="-128"/>
                          <a:ea typeface="Meiryo UI" panose="020B0604030504040204" pitchFamily="50" charset="-128"/>
                        </a:rPr>
                        <a:t>83.8</a:t>
                      </a:r>
                      <a:r>
                        <a:rPr lang="en-US"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179143895"/>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7</a:t>
                      </a:r>
                      <a:r>
                        <a:rPr lang="en-US" altLang="ja-JP" sz="900" kern="100" dirty="0" smtClean="0">
                          <a:effectLst/>
                          <a:latin typeface="Meiryo UI" panose="020B0604030504040204" pitchFamily="50" charset="-128"/>
                          <a:ea typeface="Meiryo UI" panose="020B0604030504040204" pitchFamily="50" charset="-128"/>
                        </a:rPr>
                        <a:t>1.4</a:t>
                      </a:r>
                      <a:r>
                        <a:rPr lang="ja-JP"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022626047"/>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8</a:t>
                      </a:r>
                      <a:r>
                        <a:rPr lang="en-US" altLang="ja-JP" sz="900" kern="100" dirty="0" smtClean="0">
                          <a:effectLst/>
                          <a:latin typeface="Meiryo UI" panose="020B0604030504040204" pitchFamily="50" charset="-128"/>
                          <a:ea typeface="Meiryo UI" panose="020B0604030504040204" pitchFamily="50" charset="-128"/>
                        </a:rPr>
                        <a:t>2.4</a:t>
                      </a:r>
                      <a:r>
                        <a:rPr lang="en-US"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2977224001"/>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7</a:t>
                      </a:r>
                      <a:r>
                        <a:rPr lang="en-US" altLang="ja-JP" sz="900" kern="100" dirty="0" smtClean="0">
                          <a:effectLst/>
                          <a:latin typeface="Meiryo UI" panose="020B0604030504040204" pitchFamily="50" charset="-128"/>
                          <a:ea typeface="Meiryo UI" panose="020B0604030504040204" pitchFamily="50" charset="-128"/>
                        </a:rPr>
                        <a:t>8.1</a:t>
                      </a:r>
                      <a:r>
                        <a:rPr lang="ja-JP"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745983274"/>
                  </a:ext>
                </a:extLst>
              </a:tr>
              <a:tr h="280801">
                <a:tc>
                  <a:txBody>
                    <a:bodyPr/>
                    <a:lstStyle/>
                    <a:p>
                      <a:pPr algn="ctr">
                        <a:lnSpc>
                          <a:spcPts val="1600"/>
                        </a:lnSpc>
                        <a:spcAft>
                          <a:spcPts val="0"/>
                        </a:spcAft>
                      </a:pPr>
                      <a:r>
                        <a:rPr lang="en-US" altLang="ja-JP" sz="900" kern="100" dirty="0" smtClean="0">
                          <a:effectLst/>
                          <a:latin typeface="Meiryo UI" panose="020B0604030504040204" pitchFamily="50" charset="-128"/>
                          <a:ea typeface="Meiryo UI" panose="020B0604030504040204" pitchFamily="50" charset="-128"/>
                        </a:rPr>
                        <a:t>30.2</a:t>
                      </a:r>
                      <a:r>
                        <a:rPr lang="en-US"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757225674"/>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5</a:t>
                      </a:r>
                      <a:r>
                        <a:rPr lang="en-US" altLang="ja-JP" sz="900" kern="100" dirty="0" smtClean="0">
                          <a:effectLst/>
                          <a:latin typeface="Meiryo UI" panose="020B0604030504040204" pitchFamily="50" charset="-128"/>
                          <a:ea typeface="Meiryo UI" panose="020B0604030504040204" pitchFamily="50" charset="-128"/>
                        </a:rPr>
                        <a:t>1.1</a:t>
                      </a:r>
                      <a:r>
                        <a:rPr lang="ja-JP"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167884357"/>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8</a:t>
                      </a:r>
                      <a:r>
                        <a:rPr lang="en-US" altLang="ja-JP" sz="900" kern="100" dirty="0" smtClean="0">
                          <a:effectLst/>
                          <a:latin typeface="Meiryo UI" panose="020B0604030504040204" pitchFamily="50" charset="-128"/>
                          <a:ea typeface="Meiryo UI" panose="020B0604030504040204" pitchFamily="50" charset="-128"/>
                        </a:rPr>
                        <a:t>3.0</a:t>
                      </a:r>
                      <a:r>
                        <a:rPr lang="en-US"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372375805"/>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7</a:t>
                      </a:r>
                      <a:r>
                        <a:rPr lang="en-US" altLang="ja-JP" sz="900" kern="100" dirty="0" smtClean="0">
                          <a:effectLst/>
                          <a:latin typeface="Meiryo UI" panose="020B0604030504040204" pitchFamily="50" charset="-128"/>
                          <a:ea typeface="Meiryo UI" panose="020B0604030504040204" pitchFamily="50" charset="-128"/>
                        </a:rPr>
                        <a:t>0.6</a:t>
                      </a:r>
                      <a:r>
                        <a:rPr lang="ja-JP"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298293706"/>
                  </a:ext>
                </a:extLst>
              </a:tr>
              <a:tr h="280801">
                <a:tc>
                  <a:txBody>
                    <a:bodyPr/>
                    <a:lstStyle/>
                    <a:p>
                      <a:pPr algn="ctr">
                        <a:lnSpc>
                          <a:spcPts val="1600"/>
                        </a:lnSpc>
                        <a:spcAft>
                          <a:spcPts val="0"/>
                        </a:spcAft>
                      </a:pPr>
                      <a:r>
                        <a:rPr lang="en-US" altLang="ja-JP" sz="900" kern="100" dirty="0" smtClean="0">
                          <a:effectLst/>
                          <a:latin typeface="Meiryo UI" panose="020B0604030504040204" pitchFamily="50" charset="-128"/>
                          <a:ea typeface="Meiryo UI" panose="020B0604030504040204" pitchFamily="50" charset="-128"/>
                        </a:rPr>
                        <a:t>80.8</a:t>
                      </a:r>
                      <a:r>
                        <a:rPr lang="en-US"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3121623092"/>
                  </a:ext>
                </a:extLst>
              </a:tr>
              <a:tr h="280801">
                <a:tc>
                  <a:txBody>
                    <a:bodyPr/>
                    <a:lstStyle/>
                    <a:p>
                      <a:pPr algn="ctr">
                        <a:lnSpc>
                          <a:spcPts val="1600"/>
                        </a:lnSpc>
                        <a:spcAft>
                          <a:spcPts val="0"/>
                        </a:spcAft>
                      </a:pPr>
                      <a:r>
                        <a:rPr lang="en-US" sz="900" kern="100" dirty="0" smtClean="0">
                          <a:effectLst/>
                          <a:latin typeface="Meiryo UI" panose="020B0604030504040204" pitchFamily="50" charset="-128"/>
                          <a:ea typeface="Meiryo UI" panose="020B0604030504040204" pitchFamily="50" charset="-128"/>
                        </a:rPr>
                        <a:t>6</a:t>
                      </a:r>
                      <a:r>
                        <a:rPr lang="en-US" altLang="ja-JP" sz="900" kern="100" dirty="0" smtClean="0">
                          <a:effectLst/>
                          <a:latin typeface="Meiryo UI" panose="020B0604030504040204" pitchFamily="50" charset="-128"/>
                          <a:ea typeface="Meiryo UI" panose="020B0604030504040204" pitchFamily="50" charset="-128"/>
                        </a:rPr>
                        <a:t>2.0</a:t>
                      </a:r>
                      <a:r>
                        <a:rPr lang="ja-JP" sz="900" kern="1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483117123"/>
                  </a:ext>
                </a:extLst>
              </a:tr>
              <a:tr h="408558">
                <a:tc>
                  <a:txBody>
                    <a:bodyPr/>
                    <a:lstStyle/>
                    <a:p>
                      <a:pPr algn="ctr">
                        <a:lnSpc>
                          <a:spcPts val="1600"/>
                        </a:lnSpc>
                        <a:spcAft>
                          <a:spcPts val="0"/>
                        </a:spcAft>
                      </a:pPr>
                      <a:r>
                        <a:rPr lang="ja-JP" altLang="en-US" sz="800" kern="100" dirty="0" smtClean="0">
                          <a:effectLst/>
                          <a:latin typeface="Meiryo UI" panose="020B0604030504040204" pitchFamily="50" charset="-128"/>
                          <a:ea typeface="Meiryo UI" panose="020B0604030504040204" pitchFamily="50" charset="-128"/>
                        </a:rPr>
                        <a:t>①</a:t>
                      </a:r>
                      <a:r>
                        <a:rPr lang="en-US" sz="800" kern="100" dirty="0" smtClean="0">
                          <a:effectLst/>
                          <a:latin typeface="Meiryo UI" panose="020B0604030504040204" pitchFamily="50" charset="-128"/>
                          <a:ea typeface="Meiryo UI" panose="020B0604030504040204" pitchFamily="50" charset="-128"/>
                        </a:rPr>
                        <a:t>98.</a:t>
                      </a:r>
                      <a:r>
                        <a:rPr lang="en-US" altLang="ja-JP" sz="800" kern="100" dirty="0" smtClean="0">
                          <a:effectLst/>
                          <a:latin typeface="Meiryo UI" panose="020B0604030504040204" pitchFamily="50" charset="-128"/>
                          <a:ea typeface="Meiryo UI" panose="020B0604030504040204" pitchFamily="50" charset="-128"/>
                        </a:rPr>
                        <a:t>2</a:t>
                      </a:r>
                      <a:r>
                        <a:rPr lang="en-US" sz="800" kern="100" dirty="0" smtClean="0">
                          <a:effectLst/>
                          <a:latin typeface="Meiryo UI" panose="020B0604030504040204" pitchFamily="50" charset="-128"/>
                          <a:ea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rPr>
                        <a:t>②</a:t>
                      </a:r>
                      <a:r>
                        <a:rPr lang="en-US" sz="800" kern="100" dirty="0" smtClean="0">
                          <a:effectLst/>
                          <a:latin typeface="Meiryo UI" panose="020B0604030504040204" pitchFamily="50" charset="-128"/>
                          <a:ea typeface="Meiryo UI" panose="020B0604030504040204" pitchFamily="50" charset="-128"/>
                        </a:rPr>
                        <a:t>97.</a:t>
                      </a:r>
                      <a:r>
                        <a:rPr lang="en-US" altLang="ja-JP" sz="800" kern="100" dirty="0" smtClean="0">
                          <a:effectLst/>
                          <a:latin typeface="Meiryo UI" panose="020B0604030504040204" pitchFamily="50" charset="-128"/>
                          <a:ea typeface="Meiryo UI" panose="020B0604030504040204" pitchFamily="50" charset="-128"/>
                        </a:rPr>
                        <a:t>5</a:t>
                      </a:r>
                      <a:r>
                        <a:rPr lang="en-US" sz="800" kern="100" dirty="0" smtClean="0">
                          <a:effectLst/>
                          <a:latin typeface="Meiryo UI" panose="020B0604030504040204" pitchFamily="50" charset="-128"/>
                          <a:ea typeface="Meiryo UI" panose="020B0604030504040204" pitchFamily="50" charset="-128"/>
                        </a:rPr>
                        <a:t>%</a:t>
                      </a:r>
                      <a:endParaRPr lang="en-US" sz="800" kern="100" dirty="0">
                        <a:effectLst/>
                        <a:latin typeface="Meiryo UI" panose="020B0604030504040204" pitchFamily="50" charset="-128"/>
                        <a:ea typeface="Meiryo UI" panose="020B0604030504040204" pitchFamily="50" charset="-128"/>
                      </a:endParaRPr>
                    </a:p>
                    <a:p>
                      <a:pPr algn="ctr">
                        <a:lnSpc>
                          <a:spcPts val="1600"/>
                        </a:lnSpc>
                        <a:spcAft>
                          <a:spcPts val="0"/>
                        </a:spcAft>
                      </a:pPr>
                      <a:r>
                        <a:rPr lang="ja-JP" altLang="en-US" sz="800" kern="100" dirty="0" smtClean="0">
                          <a:effectLst/>
                          <a:latin typeface="Meiryo UI" panose="020B0604030504040204" pitchFamily="50" charset="-128"/>
                          <a:ea typeface="Meiryo UI" panose="020B0604030504040204" pitchFamily="50" charset="-128"/>
                        </a:rPr>
                        <a:t>③</a:t>
                      </a:r>
                      <a:r>
                        <a:rPr lang="en-US" altLang="ja-JP" sz="800" kern="100" dirty="0" smtClean="0">
                          <a:effectLst/>
                          <a:latin typeface="Meiryo UI" panose="020B0604030504040204" pitchFamily="50" charset="-128"/>
                          <a:ea typeface="Meiryo UI" panose="020B0604030504040204" pitchFamily="50" charset="-128"/>
                        </a:rPr>
                        <a:t>92.4</a:t>
                      </a:r>
                      <a:r>
                        <a:rPr lang="en-US" sz="800" kern="100" dirty="0" smtClean="0">
                          <a:effectLst/>
                          <a:latin typeface="Meiryo UI" panose="020B0604030504040204" pitchFamily="50" charset="-128"/>
                          <a:ea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rPr>
                        <a:t>④</a:t>
                      </a:r>
                      <a:r>
                        <a:rPr lang="en-US" sz="800" kern="0" dirty="0" smtClean="0">
                          <a:effectLst/>
                          <a:latin typeface="Meiryo UI" panose="020B0604030504040204" pitchFamily="50" charset="-128"/>
                          <a:ea typeface="Meiryo UI" panose="020B0604030504040204" pitchFamily="50" charset="-128"/>
                        </a:rPr>
                        <a:t>9</a:t>
                      </a:r>
                      <a:r>
                        <a:rPr lang="en-US" altLang="ja-JP" sz="800" kern="0" dirty="0" smtClean="0">
                          <a:effectLst/>
                          <a:latin typeface="Meiryo UI" panose="020B0604030504040204" pitchFamily="50" charset="-128"/>
                          <a:ea typeface="Meiryo UI" panose="020B0604030504040204" pitchFamily="50" charset="-128"/>
                        </a:rPr>
                        <a:t>5</a:t>
                      </a:r>
                      <a:r>
                        <a:rPr lang="en-US" sz="800" kern="0" dirty="0" smtClean="0">
                          <a:effectLst/>
                          <a:latin typeface="Meiryo UI" panose="020B0604030504040204" pitchFamily="50" charset="-128"/>
                          <a:ea typeface="Meiryo UI" panose="020B0604030504040204" pitchFamily="50" charset="-128"/>
                        </a:rPr>
                        <a:t>.</a:t>
                      </a:r>
                      <a:r>
                        <a:rPr lang="en-US" altLang="ja-JP" sz="800" kern="0" dirty="0" smtClean="0">
                          <a:effectLst/>
                          <a:latin typeface="Meiryo UI" panose="020B0604030504040204" pitchFamily="50" charset="-128"/>
                          <a:ea typeface="Meiryo UI" panose="020B0604030504040204" pitchFamily="50" charset="-128"/>
                        </a:rPr>
                        <a:t>1</a:t>
                      </a:r>
                      <a:r>
                        <a:rPr lang="en-US" sz="800" kern="0" dirty="0" smtClean="0">
                          <a:effectLst/>
                          <a:latin typeface="Meiryo UI" panose="020B0604030504040204" pitchFamily="50" charset="-128"/>
                          <a:ea typeface="Meiryo UI" panose="020B0604030504040204" pitchFamily="50" charset="-128"/>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576555239"/>
                  </a:ext>
                </a:extLst>
              </a:tr>
              <a:tr h="431770">
                <a:tc>
                  <a:txBody>
                    <a:bodyPr/>
                    <a:lstStyle/>
                    <a:p>
                      <a:pPr algn="ctr">
                        <a:lnSpc>
                          <a:spcPts val="1600"/>
                        </a:lnSpc>
                        <a:spcAft>
                          <a:spcPts val="0"/>
                        </a:spcAft>
                      </a:pPr>
                      <a:r>
                        <a:rPr lang="en-US" altLang="ja-JP" sz="900" kern="0" dirty="0" smtClean="0">
                          <a:effectLst/>
                          <a:latin typeface="Meiryo UI" panose="020B0604030504040204" pitchFamily="50" charset="-128"/>
                          <a:ea typeface="Meiryo UI" panose="020B0604030504040204" pitchFamily="50" charset="-128"/>
                        </a:rPr>
                        <a:t>95.9</a:t>
                      </a:r>
                      <a:r>
                        <a:rPr lang="ja-JP" sz="900" kern="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tc>
                <a:extLst>
                  <a:ext uri="{0D108BD9-81ED-4DB2-BD59-A6C34878D82A}">
                    <a16:rowId xmlns:a16="http://schemas.microsoft.com/office/drawing/2014/main" val="1752683043"/>
                  </a:ext>
                </a:extLst>
              </a:tr>
            </a:tbl>
          </a:graphicData>
        </a:graphic>
      </p:graphicFrame>
      <p:grpSp>
        <p:nvGrpSpPr>
          <p:cNvPr id="13" name="グループ化 12"/>
          <p:cNvGrpSpPr/>
          <p:nvPr/>
        </p:nvGrpSpPr>
        <p:grpSpPr>
          <a:xfrm>
            <a:off x="5688175" y="2150924"/>
            <a:ext cx="1046506" cy="693190"/>
            <a:chOff x="5510722" y="2124419"/>
            <a:chExt cx="1046506" cy="693190"/>
          </a:xfrm>
        </p:grpSpPr>
        <p:sp>
          <p:nvSpPr>
            <p:cNvPr id="8" name="円形吹き出し 7"/>
            <p:cNvSpPr/>
            <p:nvPr/>
          </p:nvSpPr>
          <p:spPr>
            <a:xfrm>
              <a:off x="5510722" y="2124419"/>
              <a:ext cx="1046506" cy="693190"/>
            </a:xfrm>
            <a:prstGeom prst="wedgeEllipseCallout">
              <a:avLst>
                <a:gd name="adj1" fmla="val -28952"/>
                <a:gd name="adj2" fmla="val 65768"/>
              </a:avLst>
            </a:prstGeom>
            <a:solidFill>
              <a:srgbClr val="F8D7CD"/>
            </a:solidFill>
            <a:ln>
              <a:solidFill>
                <a:srgbClr val="FCEC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2"/>
            <p:cNvSpPr txBox="1">
              <a:spLocks noChangeArrowheads="1"/>
            </p:cNvSpPr>
            <p:nvPr/>
          </p:nvSpPr>
          <p:spPr bwMode="auto">
            <a:xfrm>
              <a:off x="5533174" y="2269161"/>
              <a:ext cx="1005205" cy="470974"/>
            </a:xfrm>
            <a:prstGeom prst="rect">
              <a:avLst/>
            </a:prstGeom>
            <a:noFill/>
            <a:ln w="9525">
              <a:noFill/>
              <a:miter lim="800000"/>
              <a:headEnd/>
              <a:tailEnd/>
            </a:ln>
          </p:spPr>
          <p:txBody>
            <a:bodyPr rot="0" vert="horz" wrap="square" lIns="0" tIns="0" rIns="0" bIns="0" anchor="ctr" anchorCtr="0"/>
            <a:lstStyle/>
            <a:p>
              <a:pPr algn="ctr">
                <a:lnSpc>
                  <a:spcPts val="1400"/>
                </a:lnSpc>
                <a:spcAft>
                  <a:spcPts val="0"/>
                </a:spcAft>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毎年度末の実績値</a:t>
              </a:r>
              <a:r>
                <a:rPr lang="ja-JP" altLang="en-US" sz="800" kern="100" dirty="0" smtClean="0">
                  <a:latin typeface="Meiryo UI" panose="020B0604030504040204" pitchFamily="50" charset="-128"/>
                  <a:ea typeface="Meiryo UI" panose="020B0604030504040204" pitchFamily="50" charset="-128"/>
                  <a:cs typeface="Times New Roman" panose="02020603050405020304" pitchFamily="18" charset="0"/>
                </a:rPr>
                <a:t>を</a:t>
              </a:r>
              <a:endParaRPr lang="en-US" altLang="ja-JP" sz="8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400"/>
                </a:lnSpc>
                <a:spcAft>
                  <a:spcPts val="0"/>
                </a:spcAft>
              </a:pPr>
              <a:r>
                <a:rPr lang="ja-JP" altLang="en-US" sz="800" kern="100" dirty="0" smtClean="0">
                  <a:latin typeface="Meiryo UI" panose="020B0604030504040204" pitchFamily="50" charset="-128"/>
                  <a:ea typeface="Meiryo UI" panose="020B0604030504040204" pitchFamily="50" charset="-128"/>
                  <a:cs typeface="Times New Roman" panose="02020603050405020304" pitchFamily="18" charset="0"/>
                </a:rPr>
                <a:t>記載します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spTree>
    <p:extLst>
      <p:ext uri="{BB962C8B-B14F-4D97-AF65-F5344CB8AC3E}">
        <p14:creationId xmlns:p14="http://schemas.microsoft.com/office/powerpoint/2010/main" val="19335206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1950</TotalTime>
  <Words>2268</Words>
  <Application>Microsoft Office PowerPoint</Application>
  <PresentationFormat>A4 210 x 297 mm</PresentationFormat>
  <Paragraphs>199</Paragraphs>
  <Slides>4</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ＭＳ Ｐゴシック</vt:lpstr>
      <vt:lpstr>游ゴシック</vt:lpstr>
      <vt:lpstr>游ゴシック Light</vt:lpstr>
      <vt:lpstr>Arial</vt:lpstr>
      <vt:lpstr>Calibri</vt:lpstr>
      <vt:lpstr>Calibri Light</vt:lpstr>
      <vt:lpstr>Times New Roman</vt:lpstr>
      <vt:lpstr>Wingdings</vt:lpstr>
      <vt:lpstr>Office テーマ</vt:lpstr>
      <vt:lpstr>藤井寺市子どもの未来応援プラン～子どもの貧困対策推進計画～ 概要版</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藤井寺市　子どもの未来応援プラン～子どもの貧困対策推進計画～ ＋概要版＋</dc:title>
  <dc:creator>Administrator</dc:creator>
  <cp:lastModifiedBy>子育て支援課</cp:lastModifiedBy>
  <cp:revision>129</cp:revision>
  <cp:lastPrinted>2024-05-02T05:43:36Z</cp:lastPrinted>
  <dcterms:created xsi:type="dcterms:W3CDTF">2023-03-09T07:53:25Z</dcterms:created>
  <dcterms:modified xsi:type="dcterms:W3CDTF">2024-05-31T07:55:13Z</dcterms:modified>
</cp:coreProperties>
</file>