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2" r:id="rId2"/>
    <p:sldId id="265" r:id="rId3"/>
    <p:sldId id="259" r:id="rId4"/>
    <p:sldId id="268" r:id="rId5"/>
    <p:sldId id="271" r:id="rId6"/>
    <p:sldId id="272" r:id="rId7"/>
    <p:sldId id="273" r:id="rId8"/>
  </p:sldIdLst>
  <p:sldSz cx="6858000" cy="9906000" type="A4"/>
  <p:notesSz cx="6807200" cy="99393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66FF33"/>
    <a:srgbClr val="99FF99"/>
    <a:srgbClr val="CCFFCC"/>
    <a:srgbClr val="B8D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1" autoAdjust="0"/>
    <p:restoredTop sz="0"/>
  </p:normalViewPr>
  <p:slideViewPr>
    <p:cSldViewPr>
      <p:cViewPr>
        <p:scale>
          <a:sx n="120" d="100"/>
          <a:sy n="120" d="100"/>
        </p:scale>
        <p:origin x="552" y="-16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149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3429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4457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8435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1963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41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7442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6717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737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2073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367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538764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60FEA73F-3BB5-45FC-B9EA-90F20B226205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538764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538764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08C6F90E-225B-4E56-80BC-C53824DD2A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9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5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24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1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6.png"/><Relationship Id="rId26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5" Type="http://schemas.openxmlformats.org/officeDocument/2006/relationships/image" Target="../media/image12.png"/><Relationship Id="rId2" Type="http://schemas.openxmlformats.org/officeDocument/2006/relationships/image" Target="../media/image11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24" Type="http://schemas.microsoft.com/office/2007/relationships/hdphoto" Target="../media/hdphoto3.wdp"/><Relationship Id="rId5" Type="http://schemas.openxmlformats.org/officeDocument/2006/relationships/image" Target="../media/image30.png"/><Relationship Id="rId15" Type="http://schemas.openxmlformats.org/officeDocument/2006/relationships/image" Target="../media/image5.png"/><Relationship Id="rId23" Type="http://schemas.openxmlformats.org/officeDocument/2006/relationships/image" Target="../media/image42.png"/><Relationship Id="rId10" Type="http://schemas.openxmlformats.org/officeDocument/2006/relationships/image" Target="../media/image3.png"/><Relationship Id="rId19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microsoft.com/office/2007/relationships/hdphoto" Target="../media/hdphoto2.wdp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9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31.png"/><Relationship Id="rId21" Type="http://schemas.openxmlformats.org/officeDocument/2006/relationships/image" Target="../media/image51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5.png"/><Relationship Id="rId25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3.png"/><Relationship Id="rId20" Type="http://schemas.openxmlformats.org/officeDocument/2006/relationships/image" Target="../media/image12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24" Type="http://schemas.openxmlformats.org/officeDocument/2006/relationships/image" Target="../media/image39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23" Type="http://schemas.openxmlformats.org/officeDocument/2006/relationships/image" Target="../media/image52.png"/><Relationship Id="rId28" Type="http://schemas.microsoft.com/office/2007/relationships/hdphoto" Target="../media/hdphoto3.wdp"/><Relationship Id="rId10" Type="http://schemas.microsoft.com/office/2007/relationships/hdphoto" Target="../media/hdphoto4.wdp"/><Relationship Id="rId19" Type="http://schemas.openxmlformats.org/officeDocument/2006/relationships/image" Target="../media/image32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35.png"/><Relationship Id="rId22" Type="http://schemas.openxmlformats.org/officeDocument/2006/relationships/image" Target="../media/image26.png"/><Relationship Id="rId27" Type="http://schemas.openxmlformats.org/officeDocument/2006/relationships/image" Target="../media/image42.png"/><Relationship Id="rId30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6.wdp"/><Relationship Id="rId18" Type="http://schemas.openxmlformats.org/officeDocument/2006/relationships/image" Target="../media/image42.png"/><Relationship Id="rId26" Type="http://schemas.openxmlformats.org/officeDocument/2006/relationships/image" Target="../media/image29.png"/><Relationship Id="rId3" Type="http://schemas.openxmlformats.org/officeDocument/2006/relationships/image" Target="../media/image54.png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56.png"/><Relationship Id="rId17" Type="http://schemas.openxmlformats.org/officeDocument/2006/relationships/image" Target="../media/image41.png"/><Relationship Id="rId25" Type="http://schemas.openxmlformats.org/officeDocument/2006/relationships/image" Target="../media/image7.png"/><Relationship Id="rId2" Type="http://schemas.openxmlformats.org/officeDocument/2006/relationships/image" Target="../media/image53.png"/><Relationship Id="rId16" Type="http://schemas.openxmlformats.org/officeDocument/2006/relationships/image" Target="../media/image4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55.png"/><Relationship Id="rId24" Type="http://schemas.openxmlformats.org/officeDocument/2006/relationships/image" Target="../media/image46.png"/><Relationship Id="rId5" Type="http://schemas.openxmlformats.org/officeDocument/2006/relationships/image" Target="../media/image1.png"/><Relationship Id="rId15" Type="http://schemas.openxmlformats.org/officeDocument/2006/relationships/image" Target="../media/image39.png"/><Relationship Id="rId23" Type="http://schemas.openxmlformats.org/officeDocument/2006/relationships/image" Target="../media/image45.png"/><Relationship Id="rId28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microsoft.com/office/2007/relationships/hdphoto" Target="../media/hdphoto3.wdp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.png"/><Relationship Id="rId22" Type="http://schemas.openxmlformats.org/officeDocument/2006/relationships/image" Target="../media/image37.png"/><Relationship Id="rId27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58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23" Type="http://schemas.openxmlformats.org/officeDocument/2006/relationships/image" Target="../media/image60.png"/><Relationship Id="rId10" Type="http://schemas.openxmlformats.org/officeDocument/2006/relationships/image" Target="../media/image11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Relationship Id="rId22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63.jpeg"/><Relationship Id="rId7" Type="http://schemas.openxmlformats.org/officeDocument/2006/relationships/image" Target="../media/image5.png"/><Relationship Id="rId12" Type="http://schemas.openxmlformats.org/officeDocument/2006/relationships/image" Target="../media/image62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24" Type="http://schemas.openxmlformats.org/officeDocument/2006/relationships/image" Target="../media/image64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23" Type="http://schemas.openxmlformats.org/officeDocument/2006/relationships/image" Target="../media/image59.jpeg"/><Relationship Id="rId10" Type="http://schemas.openxmlformats.org/officeDocument/2006/relationships/image" Target="../media/image61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Relationship Id="rId22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830411" y="3080792"/>
            <a:ext cx="5820735" cy="89396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5" name="角丸四角形 94"/>
          <p:cNvSpPr/>
          <p:nvPr/>
        </p:nvSpPr>
        <p:spPr>
          <a:xfrm>
            <a:off x="846792" y="8049343"/>
            <a:ext cx="3703263" cy="999857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764046" y="6609184"/>
            <a:ext cx="5887101" cy="1276496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04285" y="4232921"/>
            <a:ext cx="5946861" cy="1954582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704284" y="1265966"/>
            <a:ext cx="5946861" cy="893961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29651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448913" y="1272751"/>
            <a:ext cx="19111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①申込書を書く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（申込者：ケアマネ）</a:t>
            </a:r>
            <a:endParaRPr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②添付書類を準備</a:t>
            </a:r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右矢印 74"/>
          <p:cNvSpPr/>
          <p:nvPr/>
        </p:nvSpPr>
        <p:spPr>
          <a:xfrm rot="20382112" flipH="1" flipV="1">
            <a:off x="1753945" y="5238872"/>
            <a:ext cx="1187868" cy="86045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89" y="5123983"/>
            <a:ext cx="946418" cy="934829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1678370" y="5921249"/>
            <a:ext cx="22445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の情報を療法士に提供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589945" y="6630233"/>
            <a:ext cx="207941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①訪問型サービスＣ</a:t>
            </a:r>
            <a:endParaRPr lang="en-US" altLang="ja-JP" sz="135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②通所</a:t>
            </a:r>
            <a:r>
              <a:rPr lang="ja-JP" altLang="en-US" sz="1050">
                <a:latin typeface="Meiryo UI" panose="020B0604030504040204" pitchFamily="50" charset="-128"/>
                <a:ea typeface="Meiryo UI" panose="020B0604030504040204" pitchFamily="50" charset="-128"/>
              </a:rPr>
              <a:t>サービス</a:t>
            </a:r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・訪問</a:t>
            </a: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サービス</a:t>
            </a:r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35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福祉用具利用　</a:t>
            </a: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135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③今回のみ 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788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581128" y="7977336"/>
            <a:ext cx="803938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心身機能改善で</a:t>
            </a:r>
            <a:endParaRPr lang="en-US" altLang="ja-JP" sz="2000" b="1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sp>
        <p:nvSpPr>
          <p:cNvPr id="4" name="円/楕円 3"/>
          <p:cNvSpPr/>
          <p:nvPr/>
        </p:nvSpPr>
        <p:spPr>
          <a:xfrm>
            <a:off x="6125433" y="4148999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6" name="円/楕円 105"/>
          <p:cNvSpPr/>
          <p:nvPr/>
        </p:nvSpPr>
        <p:spPr>
          <a:xfrm>
            <a:off x="5821984" y="4131398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88013" y="4253408"/>
            <a:ext cx="237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日程調整と情報提供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871805" y="3044782"/>
            <a:ext cx="431274" cy="828098"/>
            <a:chOff x="5258582" y="2348037"/>
            <a:chExt cx="431274" cy="828098"/>
          </a:xfrm>
        </p:grpSpPr>
        <p:sp>
          <p:nvSpPr>
            <p:cNvPr id="110" name="円形吹き出し 109"/>
            <p:cNvSpPr/>
            <p:nvPr/>
          </p:nvSpPr>
          <p:spPr>
            <a:xfrm>
              <a:off x="5258582" y="2348037"/>
              <a:ext cx="431274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5302533" y="2348106"/>
              <a:ext cx="330860" cy="828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5" name="円形吹き出し 14"/>
          <p:cNvSpPr/>
          <p:nvPr/>
        </p:nvSpPr>
        <p:spPr>
          <a:xfrm>
            <a:off x="6112933" y="3046944"/>
            <a:ext cx="608966" cy="1031235"/>
          </a:xfrm>
          <a:prstGeom prst="wedgeEllipseCallout">
            <a:avLst>
              <a:gd name="adj1" fmla="val -60408"/>
              <a:gd name="adj2" fmla="val 238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39554" y="3171673"/>
            <a:ext cx="770211" cy="879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分かりました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療法士さんに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連絡します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955" dirty="0"/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93" y="5055208"/>
            <a:ext cx="364982" cy="259882"/>
          </a:xfrm>
          <a:prstGeom prst="rect">
            <a:avLst/>
          </a:prstGeom>
        </p:spPr>
      </p:pic>
      <p:cxnSp>
        <p:nvCxnSpPr>
          <p:cNvPr id="38" name="直線矢印コネクタ 37"/>
          <p:cNvCxnSpPr/>
          <p:nvPr/>
        </p:nvCxnSpPr>
        <p:spPr>
          <a:xfrm flipH="1">
            <a:off x="1682259" y="5654510"/>
            <a:ext cx="1048086" cy="2289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1222122" y="3162579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283698" y="3697179"/>
            <a:ext cx="2125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書類を直接役所へ 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17" y="5400042"/>
            <a:ext cx="525569" cy="525569"/>
          </a:xfrm>
          <a:prstGeom prst="rect">
            <a:avLst/>
          </a:prstGeom>
        </p:spPr>
      </p:pic>
      <p:sp>
        <p:nvSpPr>
          <p:cNvPr id="116" name="角丸四角形 115"/>
          <p:cNvSpPr/>
          <p:nvPr/>
        </p:nvSpPr>
        <p:spPr>
          <a:xfrm>
            <a:off x="704284" y="9162302"/>
            <a:ext cx="3864415" cy="250094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bIns="36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フローチャート以外でも、必要に応じて連絡を取り合いましょう</a:t>
            </a:r>
            <a:endParaRPr kumimoji="1"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221961" y="1280592"/>
            <a:ext cx="14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運動面で</a:t>
            </a:r>
            <a:endParaRPr lang="en-US" altLang="ja-JP" sz="1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気になる</a:t>
            </a:r>
            <a:endParaRPr lang="en-US" altLang="ja-JP" sz="1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高齢者がいる</a:t>
            </a:r>
            <a:endParaRPr lang="ja-JP" altLang="en-US" sz="1743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" name="図形グループ 48"/>
          <p:cNvGrpSpPr/>
          <p:nvPr/>
        </p:nvGrpSpPr>
        <p:grpSpPr>
          <a:xfrm>
            <a:off x="3788809" y="838906"/>
            <a:ext cx="648303" cy="1294024"/>
            <a:chOff x="2599743" y="973308"/>
            <a:chExt cx="648303" cy="1294024"/>
          </a:xfrm>
        </p:grpSpPr>
        <p:sp>
          <p:nvSpPr>
            <p:cNvPr id="131" name="円形吹き出し 130"/>
            <p:cNvSpPr/>
            <p:nvPr/>
          </p:nvSpPr>
          <p:spPr>
            <a:xfrm>
              <a:off x="2599743" y="973308"/>
              <a:ext cx="648303" cy="1244780"/>
            </a:xfrm>
            <a:prstGeom prst="wedgeEllipseCallout">
              <a:avLst>
                <a:gd name="adj1" fmla="val -69955"/>
                <a:gd name="adj2" fmla="val -1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624798" y="1054954"/>
              <a:ext cx="623248" cy="1212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リハビリの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専門の先生に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相談してみましょう</a:t>
              </a:r>
            </a:p>
          </p:txBody>
        </p:sp>
      </p:grpSp>
      <p:sp>
        <p:nvSpPr>
          <p:cNvPr id="136" name="テキスト ボックス 135"/>
          <p:cNvSpPr txBox="1"/>
          <p:nvPr/>
        </p:nvSpPr>
        <p:spPr>
          <a:xfrm>
            <a:off x="1910083" y="4771156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依頼</a:t>
            </a:r>
          </a:p>
        </p:txBody>
      </p:sp>
      <p:grpSp>
        <p:nvGrpSpPr>
          <p:cNvPr id="138" name="図形グループ 48"/>
          <p:cNvGrpSpPr/>
          <p:nvPr/>
        </p:nvGrpSpPr>
        <p:grpSpPr>
          <a:xfrm>
            <a:off x="5578497" y="4296882"/>
            <a:ext cx="804002" cy="1090262"/>
            <a:chOff x="2534722" y="919811"/>
            <a:chExt cx="804002" cy="1090262"/>
          </a:xfrm>
        </p:grpSpPr>
        <p:sp>
          <p:nvSpPr>
            <p:cNvPr id="139" name="円形吹き出し 138"/>
            <p:cNvSpPr/>
            <p:nvPr/>
          </p:nvSpPr>
          <p:spPr>
            <a:xfrm>
              <a:off x="2534722" y="919811"/>
              <a:ext cx="804002" cy="1071435"/>
            </a:xfrm>
            <a:prstGeom prst="wedgeEllipseCallout">
              <a:avLst>
                <a:gd name="adj1" fmla="val -49340"/>
                <a:gd name="adj2" fmla="val 413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645103" y="1014550"/>
              <a:ext cx="623248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○○さん、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▲日の■時に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お伺いしますね</a:t>
              </a:r>
            </a:p>
          </p:txBody>
        </p:sp>
      </p:grpSp>
      <p:pic>
        <p:nvPicPr>
          <p:cNvPr id="149" name="図 1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268838" y="3010808"/>
            <a:ext cx="824458" cy="1195330"/>
          </a:xfrm>
          <a:prstGeom prst="rect">
            <a:avLst/>
          </a:prstGeom>
        </p:spPr>
      </p:pic>
      <p:sp>
        <p:nvSpPr>
          <p:cNvPr id="150" name="テキスト ボックス 149"/>
          <p:cNvSpPr txBox="1"/>
          <p:nvPr/>
        </p:nvSpPr>
        <p:spPr>
          <a:xfrm>
            <a:off x="3405774" y="1315362"/>
            <a:ext cx="338554" cy="901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 dirty="0">
                <a:latin typeface="+mj-ea"/>
                <a:ea typeface="+mj-ea"/>
              </a:rPr>
              <a:t>担当</a:t>
            </a:r>
            <a:r>
              <a:rPr lang="en-US" altLang="ja-JP" sz="1000" b="1" dirty="0">
                <a:latin typeface="+mj-ea"/>
                <a:ea typeface="+mj-ea"/>
              </a:rPr>
              <a:t> </a:t>
            </a:r>
            <a:r>
              <a:rPr lang="ja-JP" altLang="en-US" sz="1000" b="1" dirty="0" smtClean="0">
                <a:latin typeface="+mj-ea"/>
                <a:ea typeface="+mj-ea"/>
              </a:rPr>
              <a:t>ケアマネ</a:t>
            </a:r>
            <a:endParaRPr lang="ja-JP" altLang="en-US" sz="1000" b="1" dirty="0">
              <a:latin typeface="+mj-ea"/>
              <a:ea typeface="+mj-ea"/>
            </a:endParaRPr>
          </a:p>
        </p:txBody>
      </p:sp>
      <p:pic>
        <p:nvPicPr>
          <p:cNvPr id="108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58" y="5046578"/>
            <a:ext cx="324295" cy="299922"/>
          </a:xfrm>
          <a:prstGeom prst="rect">
            <a:avLst/>
          </a:prstGeom>
        </p:spPr>
      </p:pic>
      <p:sp>
        <p:nvSpPr>
          <p:cNvPr id="118" name="フローチャート: 結合子 39"/>
          <p:cNvSpPr/>
          <p:nvPr/>
        </p:nvSpPr>
        <p:spPr>
          <a:xfrm>
            <a:off x="57530" y="4231291"/>
            <a:ext cx="1121673" cy="112493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9" name="フローチャート: 結合子 18"/>
          <p:cNvSpPr/>
          <p:nvPr/>
        </p:nvSpPr>
        <p:spPr>
          <a:xfrm>
            <a:off x="79545" y="1160190"/>
            <a:ext cx="1121673" cy="112493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1" name="フローチャート: 結合子 65"/>
          <p:cNvSpPr/>
          <p:nvPr/>
        </p:nvSpPr>
        <p:spPr>
          <a:xfrm>
            <a:off x="69894" y="6563420"/>
            <a:ext cx="1121673" cy="112493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2" name="フローチャート: 結合子 80"/>
          <p:cNvSpPr/>
          <p:nvPr/>
        </p:nvSpPr>
        <p:spPr>
          <a:xfrm>
            <a:off x="84087" y="7947255"/>
            <a:ext cx="1121673" cy="112493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4" name="フローチャート: 結合子 28"/>
          <p:cNvSpPr/>
          <p:nvPr/>
        </p:nvSpPr>
        <p:spPr>
          <a:xfrm>
            <a:off x="65762" y="3007473"/>
            <a:ext cx="1121673" cy="112493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34460" y="1291082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-7092" y="4354775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-11479" y="666249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４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-11479" y="807416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-7091" y="3097693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２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0" y="704528"/>
            <a:ext cx="235352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ケアマネジャー</a:t>
            </a:r>
            <a:r>
              <a:rPr lang="ja-JP" altLang="en-US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の申込みの</a:t>
            </a:r>
            <a:r>
              <a:rPr kumimoji="1"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52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作業療法士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または</a:t>
            </a: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理学療法士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と行う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 rot="21223828">
            <a:off x="3832054" y="5308872"/>
            <a:ext cx="132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</a:t>
            </a:r>
            <a:r>
              <a:rPr kumimoji="1" lang="ja-JP" altLang="en-US" sz="1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日決定！</a:t>
            </a:r>
          </a:p>
        </p:txBody>
      </p:sp>
      <p:grpSp>
        <p:nvGrpSpPr>
          <p:cNvPr id="154" name="図形グループ 47"/>
          <p:cNvGrpSpPr/>
          <p:nvPr/>
        </p:nvGrpSpPr>
        <p:grpSpPr>
          <a:xfrm>
            <a:off x="4276118" y="5575677"/>
            <a:ext cx="607641" cy="597456"/>
            <a:chOff x="5040882" y="4239048"/>
            <a:chExt cx="751518" cy="686700"/>
          </a:xfrm>
        </p:grpSpPr>
        <p:grpSp>
          <p:nvGrpSpPr>
            <p:cNvPr id="155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57" name="図 1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56" name="ドーナツ 155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6238856" y="128463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220843" y="807448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sp>
        <p:nvSpPr>
          <p:cNvPr id="163" name="右矢印 162"/>
          <p:cNvSpPr/>
          <p:nvPr/>
        </p:nvSpPr>
        <p:spPr>
          <a:xfrm>
            <a:off x="3088275" y="8461061"/>
            <a:ext cx="484741" cy="355824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grpSp>
        <p:nvGrpSpPr>
          <p:cNvPr id="164" name="図形グループ 48"/>
          <p:cNvGrpSpPr/>
          <p:nvPr/>
        </p:nvGrpSpPr>
        <p:grpSpPr>
          <a:xfrm>
            <a:off x="1208064" y="8358565"/>
            <a:ext cx="1395487" cy="884334"/>
            <a:chOff x="2327835" y="1004346"/>
            <a:chExt cx="883312" cy="1082329"/>
          </a:xfrm>
        </p:grpSpPr>
        <p:sp>
          <p:nvSpPr>
            <p:cNvPr id="165" name="円形吹き出し 164"/>
            <p:cNvSpPr/>
            <p:nvPr/>
          </p:nvSpPr>
          <p:spPr>
            <a:xfrm>
              <a:off x="2327835" y="1004346"/>
              <a:ext cx="883312" cy="988743"/>
            </a:xfrm>
            <a:prstGeom prst="wedgeEllipseCallout">
              <a:avLst>
                <a:gd name="adj1" fmla="val 65928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429112" y="1091153"/>
              <a:ext cx="672114" cy="9955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こんな課題があって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こんな指導をしました。今後○○と考えます。</a:t>
              </a:r>
            </a:p>
          </p:txBody>
        </p:sp>
      </p:grpSp>
      <p:cxnSp>
        <p:nvCxnSpPr>
          <p:cNvPr id="141" name="直線矢印コネクタ 140"/>
          <p:cNvCxnSpPr/>
          <p:nvPr/>
        </p:nvCxnSpPr>
        <p:spPr>
          <a:xfrm>
            <a:off x="4604076" y="5178939"/>
            <a:ext cx="531702" cy="3967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円形吹き出し 34"/>
          <p:cNvSpPr/>
          <p:nvPr/>
        </p:nvSpPr>
        <p:spPr>
          <a:xfrm flipH="1">
            <a:off x="2997283" y="4550658"/>
            <a:ext cx="1076708" cy="774505"/>
          </a:xfrm>
          <a:prstGeom prst="wedgeEllipseCallout">
            <a:avLst>
              <a:gd name="adj1" fmla="val -59598"/>
              <a:gd name="adj2" fmla="val -2193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35258" y="4589451"/>
            <a:ext cx="923330" cy="76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>
                <a:latin typeface="+mj-ea"/>
                <a:ea typeface="+mj-ea"/>
              </a:rPr>
              <a:t>　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運動指導の依頼です。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訪問可能な日程を教えて下さい。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623FD1F0-0FD0-A646-9E49-6A9E742E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074" y="4763106"/>
            <a:ext cx="975557" cy="14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図 168">
            <a:extLst>
              <a:ext uri="{FF2B5EF4-FFF2-40B4-BE49-F238E27FC236}">
                <a16:creationId xmlns:a16="http://schemas.microsoft.com/office/drawing/2014/main" id="{1355DAF4-5EB5-2544-8484-79EADD86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131" y="6741580"/>
            <a:ext cx="817386" cy="11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B185C670-4067-0848-B178-3F0D5D21F661}"/>
              </a:ext>
            </a:extLst>
          </p:cNvPr>
          <p:cNvSpPr/>
          <p:nvPr/>
        </p:nvSpPr>
        <p:spPr>
          <a:xfrm>
            <a:off x="3771257" y="2072783"/>
            <a:ext cx="2995161" cy="935227"/>
          </a:xfrm>
          <a:prstGeom prst="wedgeRoundRectCallout">
            <a:avLst>
              <a:gd name="adj1" fmla="val -8210"/>
              <a:gd name="adj2" fmla="val -6541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lvl="0"/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・利用者基本情報</a:t>
            </a:r>
            <a:endParaRPr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・いきいき笑顔応援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アセスメントシート（総合）</a:t>
            </a:r>
            <a:endParaRPr kumimoji="1" lang="en-US" altLang="ja-JP" sz="10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・栄養　口腔アセスメントシート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・基本チェックリスト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・ケアプラン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（申込時点で作成済みの書類のみで可）</a:t>
            </a:r>
            <a:endParaRPr kumimoji="1" lang="ja-JP" altLang="en-US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989E51D9-A8BC-4A4D-84EC-01A1F930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06" y="5460863"/>
            <a:ext cx="364982" cy="259882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490586" y="6914644"/>
            <a:ext cx="1336679" cy="1007139"/>
            <a:chOff x="1124744" y="6914644"/>
            <a:chExt cx="1439367" cy="1007139"/>
          </a:xfrm>
        </p:grpSpPr>
        <p:sp>
          <p:nvSpPr>
            <p:cNvPr id="176" name="円形吹き出し 175">
              <a:extLst>
                <a:ext uri="{FF2B5EF4-FFF2-40B4-BE49-F238E27FC236}">
                  <a16:creationId xmlns:a16="http://schemas.microsoft.com/office/drawing/2014/main" id="{C98C2F64-D68E-064D-B78C-57AC501EC555}"/>
                </a:ext>
              </a:extLst>
            </p:cNvPr>
            <p:cNvSpPr/>
            <p:nvPr/>
          </p:nvSpPr>
          <p:spPr>
            <a:xfrm>
              <a:off x="1124744" y="6914644"/>
              <a:ext cx="1439367" cy="990684"/>
            </a:xfrm>
            <a:prstGeom prst="wedgeEllipseCallout">
              <a:avLst>
                <a:gd name="adj1" fmla="val 54516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7A8082FD-91F6-4942-9B83-27AF951C3153}"/>
                </a:ext>
              </a:extLst>
            </p:cNvPr>
            <p:cNvSpPr txBox="1"/>
            <p:nvPr/>
          </p:nvSpPr>
          <p:spPr>
            <a:xfrm>
              <a:off x="1185892" y="6972395"/>
              <a:ext cx="1143402" cy="94938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今の身体能力なら・・・○○までに○○できるようになることを目標にしましょう！</a:t>
              </a:r>
            </a:p>
          </p:txBody>
        </p:sp>
      </p:grpSp>
      <p:pic>
        <p:nvPicPr>
          <p:cNvPr id="177" name="図 176">
            <a:extLst>
              <a:ext uri="{FF2B5EF4-FFF2-40B4-BE49-F238E27FC236}">
                <a16:creationId xmlns:a16="http://schemas.microsoft.com/office/drawing/2014/main" id="{4734F431-6CC9-B647-845C-09E5B8E5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029" y="8071837"/>
            <a:ext cx="691641" cy="10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7B06AFC1-EC64-2C40-9181-C47F8D63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63" y="8103611"/>
            <a:ext cx="806145" cy="796273"/>
          </a:xfrm>
          <a:prstGeom prst="rect">
            <a:avLst/>
          </a:prstGeom>
        </p:spPr>
      </p:pic>
      <p:sp>
        <p:nvSpPr>
          <p:cNvPr id="180" name="角丸四角形 179">
            <a:extLst>
              <a:ext uri="{FF2B5EF4-FFF2-40B4-BE49-F238E27FC236}">
                <a16:creationId xmlns:a16="http://schemas.microsoft.com/office/drawing/2014/main" id="{9E200EBC-1BA2-8C45-87B2-CEC9A18877AC}"/>
              </a:ext>
            </a:extLst>
          </p:cNvPr>
          <p:cNvSpPr/>
          <p:nvPr/>
        </p:nvSpPr>
        <p:spPr>
          <a:xfrm>
            <a:off x="1412776" y="6249144"/>
            <a:ext cx="5276427" cy="208757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必要に応じ、福祉用具や住宅改修の業者さん、</a:t>
            </a:r>
            <a:r>
              <a:rPr kumimoji="1"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ヘルパーさん等に同席してもらうなど工夫もできます。</a:t>
            </a:r>
            <a:endParaRPr kumimoji="1"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1" name="角丸四角形 180">
            <a:extLst>
              <a:ext uri="{FF2B5EF4-FFF2-40B4-BE49-F238E27FC236}">
                <a16:creationId xmlns:a16="http://schemas.microsoft.com/office/drawing/2014/main" id="{7A39393B-22BA-0E43-A594-8BF7541F9F8A}"/>
              </a:ext>
            </a:extLst>
          </p:cNvPr>
          <p:cNvSpPr/>
          <p:nvPr/>
        </p:nvSpPr>
        <p:spPr>
          <a:xfrm>
            <a:off x="794305" y="2211056"/>
            <a:ext cx="2841212" cy="775095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認定</a:t>
            </a:r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のない方や要介護の方でも利用できます。</a:t>
            </a:r>
            <a:endParaRPr kumimoji="1"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悩み解決！</a:t>
            </a:r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</a:t>
            </a:r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した結果、ケアプラン作成（給付管理）の対象とならなかった場合は、ケアマネジメントに対する手数料を市からお支払いします。</a:t>
            </a: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3BF99181-6D81-EB47-9E39-AB1647FB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48" y="1742496"/>
            <a:ext cx="525569" cy="52556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1" y="4243721"/>
            <a:ext cx="757941" cy="886150"/>
          </a:xfrm>
          <a:prstGeom prst="rect">
            <a:avLst/>
          </a:prstGeom>
        </p:spPr>
      </p:pic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ED48FB77-5AB2-4945-A6E4-357972154129}"/>
              </a:ext>
            </a:extLst>
          </p:cNvPr>
          <p:cNvCxnSpPr/>
          <p:nvPr/>
        </p:nvCxnSpPr>
        <p:spPr>
          <a:xfrm>
            <a:off x="5664493" y="5847255"/>
            <a:ext cx="539152" cy="612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" name="図 183">
            <a:extLst>
              <a:ext uri="{FF2B5EF4-FFF2-40B4-BE49-F238E27FC236}">
                <a16:creationId xmlns:a16="http://schemas.microsoft.com/office/drawing/2014/main" id="{09A96481-AB57-2F44-B536-CDFA70B60E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93" y="7009205"/>
            <a:ext cx="965939" cy="901141"/>
          </a:xfrm>
          <a:prstGeom prst="rect">
            <a:avLst/>
          </a:prstGeom>
        </p:spPr>
      </p:pic>
      <p:pic>
        <p:nvPicPr>
          <p:cNvPr id="185" name="図 184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3E51FA9A-65B3-FA48-A879-4A63493BA4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03" y="946860"/>
            <a:ext cx="924779" cy="1120945"/>
          </a:xfrm>
          <a:prstGeom prst="rect">
            <a:avLst/>
          </a:prstGeom>
        </p:spPr>
      </p:pic>
      <p:pic>
        <p:nvPicPr>
          <p:cNvPr id="186" name="図 185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DC336EFD-DDFA-9A4F-A1E0-F5326E7C4E5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2921607" y="966862"/>
            <a:ext cx="614572" cy="1183321"/>
          </a:xfrm>
          <a:prstGeom prst="rect">
            <a:avLst/>
          </a:prstGeom>
        </p:spPr>
      </p:pic>
      <p:pic>
        <p:nvPicPr>
          <p:cNvPr id="187" name="図 186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4C0092B0-3698-5748-9163-1128952E00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t="1" r="24433" b="40541"/>
          <a:stretch>
            <a:fillRect/>
          </a:stretch>
        </p:blipFill>
        <p:spPr>
          <a:xfrm>
            <a:off x="4218455" y="2949078"/>
            <a:ext cx="561561" cy="967482"/>
          </a:xfrm>
          <a:prstGeom prst="rect">
            <a:avLst/>
          </a:prstGeom>
        </p:spPr>
      </p:pic>
      <p:pic>
        <p:nvPicPr>
          <p:cNvPr id="188" name="図 187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C3B9212A-586A-7F4E-B9B0-0D58FF674A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5142651" y="5131783"/>
            <a:ext cx="538156" cy="1036187"/>
          </a:xfrm>
          <a:prstGeom prst="rect">
            <a:avLst/>
          </a:prstGeom>
        </p:spPr>
      </p:pic>
      <p:pic>
        <p:nvPicPr>
          <p:cNvPr id="189" name="図 188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926526A9-4E9F-5646-B163-3F0DF65769B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3576109" y="8252927"/>
            <a:ext cx="413554" cy="796273"/>
          </a:xfrm>
          <a:prstGeom prst="rect">
            <a:avLst/>
          </a:prstGeom>
        </p:spPr>
      </p:pic>
      <p:pic>
        <p:nvPicPr>
          <p:cNvPr id="190" name="図 189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FEE6F307-A0FE-2746-A018-A2780B293E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6686" b="-1006"/>
          <a:stretch>
            <a:fillRect/>
          </a:stretch>
        </p:blipFill>
        <p:spPr>
          <a:xfrm>
            <a:off x="3351992" y="6783589"/>
            <a:ext cx="410402" cy="1103557"/>
          </a:xfrm>
          <a:prstGeom prst="rect">
            <a:avLst/>
          </a:prstGeom>
        </p:spPr>
      </p:pic>
      <p:pic>
        <p:nvPicPr>
          <p:cNvPr id="191" name="図 190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1D7D6CFC-E68D-B94F-AB04-2448F0FF44C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4" b="447"/>
          <a:stretch>
            <a:fillRect/>
          </a:stretch>
        </p:blipFill>
        <p:spPr>
          <a:xfrm flipH="1">
            <a:off x="4287120" y="6864766"/>
            <a:ext cx="468739" cy="1036007"/>
          </a:xfrm>
          <a:prstGeom prst="rect">
            <a:avLst/>
          </a:prstGeom>
        </p:spPr>
      </p:pic>
      <p:pic>
        <p:nvPicPr>
          <p:cNvPr id="192" name="図 191" descr="クマ, 帽子 が含まれている画像&#10;&#10;自動的に生成された説明">
            <a:extLst>
              <a:ext uri="{FF2B5EF4-FFF2-40B4-BE49-F238E27FC236}">
                <a16:creationId xmlns:a16="http://schemas.microsoft.com/office/drawing/2014/main" id="{37BD8E31-F8AD-EC43-987D-0D504675D5C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45" y="5473026"/>
            <a:ext cx="527273" cy="71631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5BF748D0-8535-AD45-A8F1-CA77E5FA920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77" y="8117594"/>
            <a:ext cx="1739127" cy="1788406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833700" y="6586324"/>
            <a:ext cx="2403222" cy="438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224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悩み解決！</a:t>
            </a:r>
            <a:r>
              <a:rPr lang="ja-JP" altLang="en-US" sz="2249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lang="ja-JP" altLang="en-US" sz="2249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640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角丸四角形 100">
            <a:extLst>
              <a:ext uri="{FF2B5EF4-FFF2-40B4-BE49-F238E27FC236}">
                <a16:creationId xmlns:a16="http://schemas.microsoft.com/office/drawing/2014/main" id="{6138FAD3-A014-6C43-8485-0A1DC4A5025A}"/>
              </a:ext>
            </a:extLst>
          </p:cNvPr>
          <p:cNvSpPr/>
          <p:nvPr/>
        </p:nvSpPr>
        <p:spPr>
          <a:xfrm>
            <a:off x="1045979" y="2466740"/>
            <a:ext cx="3238499" cy="360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民生委員さんや福祉委員さん、ご家族のケアマネさん</a:t>
            </a:r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kumimoji="1"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主治医</a:t>
            </a:r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の先生など、気付いた方からの声掛けをお願いします。</a:t>
            </a: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830411" y="3080792"/>
            <a:ext cx="5820735" cy="89396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5" name="角丸四角形 94"/>
          <p:cNvSpPr/>
          <p:nvPr/>
        </p:nvSpPr>
        <p:spPr>
          <a:xfrm>
            <a:off x="846792" y="8049343"/>
            <a:ext cx="3703263" cy="1022547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764046" y="6609184"/>
            <a:ext cx="5887101" cy="1276496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04285" y="4232921"/>
            <a:ext cx="5946861" cy="1954582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704284" y="1160190"/>
            <a:ext cx="5946861" cy="1224803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29651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58314" y="1872332"/>
            <a:ext cx="1681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申込書を書く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（申込者：本人）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右矢印 74"/>
          <p:cNvSpPr/>
          <p:nvPr/>
        </p:nvSpPr>
        <p:spPr>
          <a:xfrm rot="20382112" flipH="1" flipV="1">
            <a:off x="1753945" y="5238872"/>
            <a:ext cx="1187868" cy="86045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89" y="5123983"/>
            <a:ext cx="946418" cy="934829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1760539" y="5921249"/>
            <a:ext cx="22445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の情報を療法士に提供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1239882" y="6560116"/>
            <a:ext cx="1338828" cy="438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>
                <a:latin typeface="Meiryo UI" panose="020B0604030504040204" pitchFamily="50" charset="-128"/>
                <a:ea typeface="Meiryo UI" panose="020B0604030504040204" pitchFamily="50" charset="-128"/>
              </a:rPr>
              <a:t>同行訪問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589945" y="6630233"/>
            <a:ext cx="207941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①訪問型サービスＣ</a:t>
            </a:r>
            <a:endParaRPr lang="en-US" altLang="ja-JP" sz="135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②通所</a:t>
            </a:r>
            <a:r>
              <a:rPr lang="ja-JP" altLang="en-US" sz="1050">
                <a:latin typeface="Meiryo UI" panose="020B0604030504040204" pitchFamily="50" charset="-128"/>
                <a:ea typeface="Meiryo UI" panose="020B0604030504040204" pitchFamily="50" charset="-128"/>
              </a:rPr>
              <a:t>サービス</a:t>
            </a:r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・訪問</a:t>
            </a: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サービス</a:t>
            </a:r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135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60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福祉用具利用　</a:t>
            </a:r>
            <a:r>
              <a:rPr lang="ja-JP" altLang="en-US" sz="110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135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>
                <a:latin typeface="Meiryo UI" panose="020B0604030504040204" pitchFamily="50" charset="-128"/>
                <a:ea typeface="Meiryo UI" panose="020B0604030504040204" pitchFamily="50" charset="-128"/>
              </a:rPr>
              <a:t>③今回のみ 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788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625332" y="7955245"/>
            <a:ext cx="803938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心身機能改善で</a:t>
            </a:r>
            <a:endParaRPr lang="en-US" altLang="ja-JP" sz="2000" b="1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sp>
        <p:nvSpPr>
          <p:cNvPr id="4" name="円/楕円 3"/>
          <p:cNvSpPr/>
          <p:nvPr/>
        </p:nvSpPr>
        <p:spPr>
          <a:xfrm>
            <a:off x="6125433" y="4148999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6" name="円/楕円 105"/>
          <p:cNvSpPr/>
          <p:nvPr/>
        </p:nvSpPr>
        <p:spPr>
          <a:xfrm>
            <a:off x="5821984" y="4131398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88013" y="4253408"/>
            <a:ext cx="237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日程調整と情報提供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871805" y="3044782"/>
            <a:ext cx="357395" cy="828098"/>
            <a:chOff x="5258582" y="2348037"/>
            <a:chExt cx="357395" cy="828098"/>
          </a:xfrm>
        </p:grpSpPr>
        <p:sp>
          <p:nvSpPr>
            <p:cNvPr id="110" name="円形吹き出し 109"/>
            <p:cNvSpPr/>
            <p:nvPr/>
          </p:nvSpPr>
          <p:spPr>
            <a:xfrm>
              <a:off x="5258582" y="2348037"/>
              <a:ext cx="357395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5285117" y="2348106"/>
              <a:ext cx="330860" cy="828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84" name="図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93" y="5055208"/>
            <a:ext cx="364982" cy="259882"/>
          </a:xfrm>
          <a:prstGeom prst="rect">
            <a:avLst/>
          </a:prstGeom>
        </p:spPr>
      </p:pic>
      <p:cxnSp>
        <p:nvCxnSpPr>
          <p:cNvPr id="38" name="直線矢印コネクタ 37"/>
          <p:cNvCxnSpPr/>
          <p:nvPr/>
        </p:nvCxnSpPr>
        <p:spPr>
          <a:xfrm flipH="1">
            <a:off x="1682259" y="5654510"/>
            <a:ext cx="1048086" cy="2289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1222122" y="3162579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283698" y="3697179"/>
            <a:ext cx="2125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書類を直接役所へ 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17" y="5400042"/>
            <a:ext cx="525569" cy="525569"/>
          </a:xfrm>
          <a:prstGeom prst="rect">
            <a:avLst/>
          </a:prstGeom>
        </p:spPr>
      </p:pic>
      <p:sp>
        <p:nvSpPr>
          <p:cNvPr id="116" name="角丸四角形 115"/>
          <p:cNvSpPr/>
          <p:nvPr/>
        </p:nvSpPr>
        <p:spPr>
          <a:xfrm>
            <a:off x="704284" y="9162302"/>
            <a:ext cx="3864415" cy="250094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bIns="36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フローチャート以外でも、必要に応じて連絡を取り合いましょう</a:t>
            </a:r>
            <a:endParaRPr kumimoji="1"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136951" y="1186320"/>
            <a:ext cx="1414951" cy="60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運動面での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心配事がある</a:t>
            </a:r>
            <a:endParaRPr lang="ja-JP" altLang="en-US" sz="174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" name="図形グループ 48"/>
          <p:cNvGrpSpPr/>
          <p:nvPr/>
        </p:nvGrpSpPr>
        <p:grpSpPr>
          <a:xfrm>
            <a:off x="4955041" y="1031335"/>
            <a:ext cx="1026609" cy="754962"/>
            <a:chOff x="2501348" y="1535767"/>
            <a:chExt cx="1026609" cy="754962"/>
          </a:xfrm>
        </p:grpSpPr>
        <p:sp>
          <p:nvSpPr>
            <p:cNvPr id="131" name="円形吹き出し 130"/>
            <p:cNvSpPr/>
            <p:nvPr/>
          </p:nvSpPr>
          <p:spPr>
            <a:xfrm>
              <a:off x="2501348" y="1535767"/>
              <a:ext cx="1026609" cy="754961"/>
            </a:xfrm>
            <a:prstGeom prst="wedgeEllipseCallout">
              <a:avLst>
                <a:gd name="adj1" fmla="val -61288"/>
                <a:gd name="adj2" fmla="val 1547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629024" y="1544354"/>
              <a:ext cx="769441" cy="74637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リハビリの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専門の先生に相談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してみよう</a:t>
              </a:r>
            </a:p>
          </p:txBody>
        </p:sp>
      </p:grpSp>
      <p:sp>
        <p:nvSpPr>
          <p:cNvPr id="136" name="テキスト ボックス 135"/>
          <p:cNvSpPr txBox="1"/>
          <p:nvPr/>
        </p:nvSpPr>
        <p:spPr>
          <a:xfrm>
            <a:off x="1910083" y="4771156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依頼</a:t>
            </a:r>
          </a:p>
        </p:txBody>
      </p:sp>
      <p:grpSp>
        <p:nvGrpSpPr>
          <p:cNvPr id="138" name="図形グループ 48"/>
          <p:cNvGrpSpPr/>
          <p:nvPr/>
        </p:nvGrpSpPr>
        <p:grpSpPr>
          <a:xfrm>
            <a:off x="5578497" y="4296882"/>
            <a:ext cx="804002" cy="1090262"/>
            <a:chOff x="2534722" y="919811"/>
            <a:chExt cx="804002" cy="1090262"/>
          </a:xfrm>
        </p:grpSpPr>
        <p:sp>
          <p:nvSpPr>
            <p:cNvPr id="139" name="円形吹き出し 138"/>
            <p:cNvSpPr/>
            <p:nvPr/>
          </p:nvSpPr>
          <p:spPr>
            <a:xfrm>
              <a:off x="2534722" y="919811"/>
              <a:ext cx="804002" cy="1071435"/>
            </a:xfrm>
            <a:prstGeom prst="wedgeEllipseCallout">
              <a:avLst>
                <a:gd name="adj1" fmla="val -49340"/>
                <a:gd name="adj2" fmla="val 413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645103" y="1014550"/>
              <a:ext cx="623248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○○さん、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▲日の■時に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お伺いしますね</a:t>
              </a:r>
            </a:p>
          </p:txBody>
        </p:sp>
      </p:grpSp>
      <p:pic>
        <p:nvPicPr>
          <p:cNvPr id="149" name="図 1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157192" y="3010808"/>
            <a:ext cx="824458" cy="1195330"/>
          </a:xfrm>
          <a:prstGeom prst="rect">
            <a:avLst/>
          </a:prstGeom>
        </p:spPr>
      </p:pic>
      <p:pic>
        <p:nvPicPr>
          <p:cNvPr id="108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82" y="4619761"/>
            <a:ext cx="324295" cy="299922"/>
          </a:xfrm>
          <a:prstGeom prst="rect">
            <a:avLst/>
          </a:prstGeom>
        </p:spPr>
      </p:pic>
      <p:sp>
        <p:nvSpPr>
          <p:cNvPr id="118" name="フローチャート: 結合子 39"/>
          <p:cNvSpPr/>
          <p:nvPr/>
        </p:nvSpPr>
        <p:spPr>
          <a:xfrm>
            <a:off x="57530" y="4231291"/>
            <a:ext cx="1121673" cy="1124933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9" name="フローチャート: 結合子 18"/>
          <p:cNvSpPr/>
          <p:nvPr/>
        </p:nvSpPr>
        <p:spPr>
          <a:xfrm>
            <a:off x="79545" y="1160190"/>
            <a:ext cx="1121673" cy="1124933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1" name="フローチャート: 結合子 65"/>
          <p:cNvSpPr/>
          <p:nvPr/>
        </p:nvSpPr>
        <p:spPr>
          <a:xfrm>
            <a:off x="69894" y="6563420"/>
            <a:ext cx="1121673" cy="112493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2" name="フローチャート: 結合子 80"/>
          <p:cNvSpPr/>
          <p:nvPr/>
        </p:nvSpPr>
        <p:spPr>
          <a:xfrm>
            <a:off x="84087" y="7947255"/>
            <a:ext cx="1121673" cy="112493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4" name="フローチャート: 結合子 28"/>
          <p:cNvSpPr/>
          <p:nvPr/>
        </p:nvSpPr>
        <p:spPr>
          <a:xfrm>
            <a:off x="65762" y="3007473"/>
            <a:ext cx="1121673" cy="1124933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34460" y="1291082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-7092" y="4354775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-11479" y="666249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４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-11479" y="807416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-7091" y="3097693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２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0" y="704528"/>
            <a:ext cx="1693092" cy="30777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</a:t>
            </a: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の申込みの</a:t>
            </a:r>
            <a:r>
              <a: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52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作業療法士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または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理学療法士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と行う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 rot="21223828">
            <a:off x="3754102" y="5297831"/>
            <a:ext cx="1226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</a:t>
            </a:r>
            <a:r>
              <a:rPr kumimoji="1" lang="ja-JP" altLang="en-US" sz="1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日決定！</a:t>
            </a:r>
          </a:p>
        </p:txBody>
      </p:sp>
      <p:grpSp>
        <p:nvGrpSpPr>
          <p:cNvPr id="154" name="図形グループ 47"/>
          <p:cNvGrpSpPr/>
          <p:nvPr/>
        </p:nvGrpSpPr>
        <p:grpSpPr>
          <a:xfrm>
            <a:off x="4073991" y="5552615"/>
            <a:ext cx="607641" cy="597456"/>
            <a:chOff x="5040882" y="4239048"/>
            <a:chExt cx="751518" cy="686700"/>
          </a:xfrm>
        </p:grpSpPr>
        <p:grpSp>
          <p:nvGrpSpPr>
            <p:cNvPr id="155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57" name="図 1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56" name="ドーナツ 155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6238856" y="12846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右矢印 162"/>
          <p:cNvSpPr/>
          <p:nvPr/>
        </p:nvSpPr>
        <p:spPr>
          <a:xfrm>
            <a:off x="3035258" y="8473500"/>
            <a:ext cx="475959" cy="426383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cxnSp>
        <p:nvCxnSpPr>
          <p:cNvPr id="141" name="直線矢印コネクタ 140"/>
          <p:cNvCxnSpPr/>
          <p:nvPr/>
        </p:nvCxnSpPr>
        <p:spPr>
          <a:xfrm>
            <a:off x="4737935" y="4836022"/>
            <a:ext cx="360655" cy="2377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円形吹き出し 34"/>
          <p:cNvSpPr/>
          <p:nvPr/>
        </p:nvSpPr>
        <p:spPr>
          <a:xfrm flipH="1">
            <a:off x="2997283" y="4550658"/>
            <a:ext cx="1076708" cy="774505"/>
          </a:xfrm>
          <a:prstGeom prst="wedgeEllipseCallout">
            <a:avLst>
              <a:gd name="adj1" fmla="val -59598"/>
              <a:gd name="adj2" fmla="val -2193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35258" y="4589451"/>
            <a:ext cx="923330" cy="76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>
                <a:latin typeface="+mj-ea"/>
                <a:ea typeface="+mj-ea"/>
              </a:rPr>
              <a:t>　</a:t>
            </a:r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運動指導の依頼です。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訪問可能な日程を教えて下さい。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623FD1F0-0FD0-A646-9E49-6A9E742E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074" y="4763106"/>
            <a:ext cx="975557" cy="14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図 168">
            <a:extLst>
              <a:ext uri="{FF2B5EF4-FFF2-40B4-BE49-F238E27FC236}">
                <a16:creationId xmlns:a16="http://schemas.microsoft.com/office/drawing/2014/main" id="{1355DAF4-5EB5-2544-8484-79EADD86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8961" y="6724021"/>
            <a:ext cx="775407" cy="113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989E51D9-A8BC-4A4D-84EC-01A1F930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36" y="5544956"/>
            <a:ext cx="364982" cy="259882"/>
          </a:xfrm>
          <a:prstGeom prst="rect">
            <a:avLst/>
          </a:prstGeom>
        </p:spPr>
      </p:pic>
      <p:sp>
        <p:nvSpPr>
          <p:cNvPr id="176" name="円形吹き出し 175">
            <a:extLst>
              <a:ext uri="{FF2B5EF4-FFF2-40B4-BE49-F238E27FC236}">
                <a16:creationId xmlns:a16="http://schemas.microsoft.com/office/drawing/2014/main" id="{C98C2F64-D68E-064D-B78C-57AC501EC555}"/>
              </a:ext>
            </a:extLst>
          </p:cNvPr>
          <p:cNvSpPr/>
          <p:nvPr/>
        </p:nvSpPr>
        <p:spPr>
          <a:xfrm>
            <a:off x="1124744" y="6984770"/>
            <a:ext cx="1439367" cy="920558"/>
          </a:xfrm>
          <a:prstGeom prst="wedgeEllipseCallout">
            <a:avLst>
              <a:gd name="adj1" fmla="val 54516"/>
              <a:gd name="adj2" fmla="val -3383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7A8082FD-91F6-4942-9B83-27AF951C3153}"/>
              </a:ext>
            </a:extLst>
          </p:cNvPr>
          <p:cNvSpPr txBox="1"/>
          <p:nvPr/>
        </p:nvSpPr>
        <p:spPr>
          <a:xfrm>
            <a:off x="1097410" y="7060143"/>
            <a:ext cx="1354217" cy="9205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今の身体能力なら・・・○○までに○○できるようになることを目標に、○○しま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　しょう！</a:t>
            </a: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7B06AFC1-EC64-2C40-9181-C47F8D63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63" y="8103611"/>
            <a:ext cx="806145" cy="796273"/>
          </a:xfrm>
          <a:prstGeom prst="rect">
            <a:avLst/>
          </a:prstGeom>
        </p:spPr>
      </p:pic>
      <p:sp>
        <p:nvSpPr>
          <p:cNvPr id="180" name="角丸四角形 179">
            <a:extLst>
              <a:ext uri="{FF2B5EF4-FFF2-40B4-BE49-F238E27FC236}">
                <a16:creationId xmlns:a16="http://schemas.microsoft.com/office/drawing/2014/main" id="{9E200EBC-1BA2-8C45-87B2-CEC9A18877AC}"/>
              </a:ext>
            </a:extLst>
          </p:cNvPr>
          <p:cNvSpPr/>
          <p:nvPr/>
        </p:nvSpPr>
        <p:spPr>
          <a:xfrm>
            <a:off x="1412776" y="6249144"/>
            <a:ext cx="5276427" cy="208757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必要に応じ、福祉用具や住宅改修の業者さん、</a:t>
            </a:r>
            <a:r>
              <a:rPr kumimoji="1"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ヘルパーさん等に同席してもらうなど工夫もできます。</a:t>
            </a:r>
            <a:endParaRPr kumimoji="1"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3BF99181-6D81-EB47-9E39-AB1647FB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642" y="1746354"/>
            <a:ext cx="525569" cy="52556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1" y="4243721"/>
            <a:ext cx="757941" cy="886150"/>
          </a:xfrm>
          <a:prstGeom prst="rect">
            <a:avLst/>
          </a:prstGeom>
        </p:spPr>
      </p:pic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ED48FB77-5AB2-4945-A6E4-357972154129}"/>
              </a:ext>
            </a:extLst>
          </p:cNvPr>
          <p:cNvCxnSpPr/>
          <p:nvPr/>
        </p:nvCxnSpPr>
        <p:spPr>
          <a:xfrm>
            <a:off x="5440877" y="5855095"/>
            <a:ext cx="423048" cy="70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6E7E725-2778-9C46-ACC5-3173856AA8BB}"/>
              </a:ext>
            </a:extLst>
          </p:cNvPr>
          <p:cNvSpPr txBox="1"/>
          <p:nvPr/>
        </p:nvSpPr>
        <p:spPr>
          <a:xfrm>
            <a:off x="4554805" y="2360712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899" dirty="0">
                <a:latin typeface="Meiryo UI" panose="020B0604030504040204" pitchFamily="50" charset="-128"/>
                <a:ea typeface="Meiryo UI" panose="020B0604030504040204" pitchFamily="50" charset="-128"/>
              </a:rPr>
              <a:t>要介護認定の有無に関わらず利用可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478DCEB-1224-414C-8E52-F20C5ECCE40A}"/>
              </a:ext>
            </a:extLst>
          </p:cNvPr>
          <p:cNvGrpSpPr/>
          <p:nvPr/>
        </p:nvGrpSpPr>
        <p:grpSpPr>
          <a:xfrm>
            <a:off x="2072343" y="1712640"/>
            <a:ext cx="996617" cy="800302"/>
            <a:chOff x="4258284" y="1704368"/>
            <a:chExt cx="996617" cy="800302"/>
          </a:xfrm>
        </p:grpSpPr>
        <p:sp>
          <p:nvSpPr>
            <p:cNvPr id="97" name="円形吹き出し 96">
              <a:extLst>
                <a:ext uri="{FF2B5EF4-FFF2-40B4-BE49-F238E27FC236}">
                  <a16:creationId xmlns:a16="http://schemas.microsoft.com/office/drawing/2014/main" id="{5B104DCE-1A33-5041-B0AD-D0FFC0138E85}"/>
                </a:ext>
              </a:extLst>
            </p:cNvPr>
            <p:cNvSpPr/>
            <p:nvPr/>
          </p:nvSpPr>
          <p:spPr>
            <a:xfrm flipH="1">
              <a:off x="4258284" y="1704368"/>
              <a:ext cx="996617" cy="631665"/>
            </a:xfrm>
            <a:prstGeom prst="wedgeEllipseCallout">
              <a:avLst>
                <a:gd name="adj1" fmla="val -57275"/>
                <a:gd name="adj2" fmla="val 11045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5BB4D577-D556-7F4F-899C-D618AD6B84F4}"/>
                </a:ext>
              </a:extLst>
            </p:cNvPr>
            <p:cNvSpPr txBox="1"/>
            <p:nvPr/>
          </p:nvSpPr>
          <p:spPr>
            <a:xfrm>
              <a:off x="4356597" y="1742175"/>
              <a:ext cx="769441" cy="76249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早いうち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に相談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した方が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いいよ！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5661D6B-96F6-A449-9572-BAACA869AEA4}"/>
              </a:ext>
            </a:extLst>
          </p:cNvPr>
          <p:cNvGrpSpPr/>
          <p:nvPr/>
        </p:nvGrpSpPr>
        <p:grpSpPr>
          <a:xfrm>
            <a:off x="2320112" y="858416"/>
            <a:ext cx="1208029" cy="806523"/>
            <a:chOff x="4418618" y="1534882"/>
            <a:chExt cx="682092" cy="806523"/>
          </a:xfrm>
        </p:grpSpPr>
        <p:sp>
          <p:nvSpPr>
            <p:cNvPr id="99" name="円形吹き出し 98">
              <a:extLst>
                <a:ext uri="{FF2B5EF4-FFF2-40B4-BE49-F238E27FC236}">
                  <a16:creationId xmlns:a16="http://schemas.microsoft.com/office/drawing/2014/main" id="{3DBDAEF5-4675-E241-8792-3AC7E28566BC}"/>
                </a:ext>
              </a:extLst>
            </p:cNvPr>
            <p:cNvSpPr/>
            <p:nvPr/>
          </p:nvSpPr>
          <p:spPr>
            <a:xfrm flipH="1">
              <a:off x="4434295" y="1534882"/>
              <a:ext cx="666415" cy="774505"/>
            </a:xfrm>
            <a:prstGeom prst="wedgeEllipseCallout">
              <a:avLst>
                <a:gd name="adj1" fmla="val -48240"/>
                <a:gd name="adj2" fmla="val 32641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9E8A4D85-FB76-5C47-88A7-76476C9A7727}"/>
                </a:ext>
              </a:extLst>
            </p:cNvPr>
            <p:cNvSpPr txBox="1"/>
            <p:nvPr/>
          </p:nvSpPr>
          <p:spPr>
            <a:xfrm>
              <a:off x="4418618" y="1578910"/>
              <a:ext cx="682088" cy="7624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○○さん、最近歩くのが遅くなったし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転倒することも</a:t>
              </a:r>
              <a:endParaRPr lang="en-US" altLang="ja-JP" sz="95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よくある</a:t>
              </a:r>
              <a:endParaRPr lang="en-US" altLang="ja-JP" sz="95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みたい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E8EF23A-E2E2-A94A-97C1-483A9C907D3A}"/>
              </a:ext>
            </a:extLst>
          </p:cNvPr>
          <p:cNvSpPr txBox="1"/>
          <p:nvPr/>
        </p:nvSpPr>
        <p:spPr>
          <a:xfrm>
            <a:off x="6388932" y="4204265"/>
            <a:ext cx="323037" cy="234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899"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ja-JP" altLang="en-US" sz="899">
                <a:latin typeface="Meiryo UI" panose="020B0604030504040204" pitchFamily="50" charset="-128"/>
                <a:ea typeface="Meiryo UI" panose="020B0604030504040204" pitchFamily="50" charset="-128"/>
              </a:rPr>
              <a:t>ケアマネがいない場合は包括が担当</a:t>
            </a:r>
          </a:p>
        </p:txBody>
      </p:sp>
      <p:pic>
        <p:nvPicPr>
          <p:cNvPr id="6" name="図 5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C26B3B3F-EA5C-A947-9398-B4AD4C8C5B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9" y="1039922"/>
            <a:ext cx="1124402" cy="136291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D42C2F3-420A-C345-BD8C-9C3BADF360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77" y="8117594"/>
            <a:ext cx="1739127" cy="1788406"/>
          </a:xfrm>
          <a:prstGeom prst="rect">
            <a:avLst/>
          </a:prstGeom>
        </p:spPr>
      </p:pic>
      <p:pic>
        <p:nvPicPr>
          <p:cNvPr id="13" name="図 12" descr="座る, 食品, クマ が含まれている画像&#10;&#10;自動的に生成された説明">
            <a:extLst>
              <a:ext uri="{FF2B5EF4-FFF2-40B4-BE49-F238E27FC236}">
                <a16:creationId xmlns:a16="http://schemas.microsoft.com/office/drawing/2014/main" id="{B1B2BF12-845B-0D47-90F1-885A7309FD1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9640" r="50873" b="23419"/>
          <a:stretch>
            <a:fillRect/>
          </a:stretch>
        </p:blipFill>
        <p:spPr>
          <a:xfrm>
            <a:off x="4262418" y="2950464"/>
            <a:ext cx="539484" cy="826350"/>
          </a:xfrm>
          <a:prstGeom prst="rect">
            <a:avLst/>
          </a:prstGeom>
        </p:spPr>
      </p:pic>
      <p:pic>
        <p:nvPicPr>
          <p:cNvPr id="17" name="図 16" descr="クマ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44A80FC-1604-6B43-9B03-745A51F420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08" y="1664939"/>
            <a:ext cx="632437" cy="7024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8893FFA-8979-9649-B0B4-1B3B0EFC65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54" y="1712640"/>
            <a:ext cx="546303" cy="670101"/>
          </a:xfrm>
          <a:prstGeom prst="rect">
            <a:avLst/>
          </a:prstGeom>
        </p:spPr>
      </p:pic>
      <p:pic>
        <p:nvPicPr>
          <p:cNvPr id="25" name="図 24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C46A3570-E1DD-474E-86D5-5E58BDCA4CE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4925901" y="5079275"/>
            <a:ext cx="558627" cy="1075603"/>
          </a:xfrm>
          <a:prstGeom prst="rect">
            <a:avLst/>
          </a:prstGeom>
        </p:spPr>
      </p:pic>
      <p:pic>
        <p:nvPicPr>
          <p:cNvPr id="129" name="図 128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0C211D52-CC9F-6844-A352-F91D8D88E7D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3555611" y="8218341"/>
            <a:ext cx="413554" cy="796273"/>
          </a:xfrm>
          <a:prstGeom prst="rect">
            <a:avLst/>
          </a:prstGeom>
        </p:spPr>
      </p:pic>
      <p:pic>
        <p:nvPicPr>
          <p:cNvPr id="134" name="図 133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956EB560-5691-094E-B37B-463C1307FBB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6686" b="-1006"/>
          <a:stretch>
            <a:fillRect/>
          </a:stretch>
        </p:blipFill>
        <p:spPr>
          <a:xfrm>
            <a:off x="3123326" y="6782940"/>
            <a:ext cx="410402" cy="1103557"/>
          </a:xfrm>
          <a:prstGeom prst="rect">
            <a:avLst/>
          </a:prstGeom>
        </p:spPr>
      </p:pic>
      <p:pic>
        <p:nvPicPr>
          <p:cNvPr id="33" name="図 32" descr="クマ, 帽子 が含まれている画像&#10;&#10;自動的に生成された説明">
            <a:extLst>
              <a:ext uri="{FF2B5EF4-FFF2-40B4-BE49-F238E27FC236}">
                <a16:creationId xmlns:a16="http://schemas.microsoft.com/office/drawing/2014/main" id="{B01BDCCE-15FC-1043-96DC-BD6C1729EB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75" y="5496706"/>
            <a:ext cx="527273" cy="71631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B940D20-D4E0-3C4C-9F29-9045FB96C91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93" y="7009205"/>
            <a:ext cx="965939" cy="901141"/>
          </a:xfrm>
          <a:prstGeom prst="rect">
            <a:avLst/>
          </a:prstGeom>
        </p:spPr>
      </p:pic>
      <p:pic>
        <p:nvPicPr>
          <p:cNvPr id="27" name="図 26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081BF6CC-9522-C24B-9A22-A15A3846C51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4" b="447"/>
          <a:stretch>
            <a:fillRect/>
          </a:stretch>
        </p:blipFill>
        <p:spPr>
          <a:xfrm flipH="1">
            <a:off x="4287120" y="6864766"/>
            <a:ext cx="468739" cy="1036007"/>
          </a:xfrm>
          <a:prstGeom prst="rect">
            <a:avLst/>
          </a:prstGeom>
        </p:spPr>
      </p:pic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CFC419B5-4C6A-F94C-BED9-9998502E791F}"/>
              </a:ext>
            </a:extLst>
          </p:cNvPr>
          <p:cNvSpPr txBox="1"/>
          <p:nvPr/>
        </p:nvSpPr>
        <p:spPr>
          <a:xfrm>
            <a:off x="1220843" y="807448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grpSp>
        <p:nvGrpSpPr>
          <p:cNvPr id="142" name="図形グループ 48">
            <a:extLst>
              <a:ext uri="{FF2B5EF4-FFF2-40B4-BE49-F238E27FC236}">
                <a16:creationId xmlns:a16="http://schemas.microsoft.com/office/drawing/2014/main" id="{58B32DFA-CF4D-694B-A84C-F5DC19E852AC}"/>
              </a:ext>
            </a:extLst>
          </p:cNvPr>
          <p:cNvGrpSpPr/>
          <p:nvPr/>
        </p:nvGrpSpPr>
        <p:grpSpPr>
          <a:xfrm>
            <a:off x="1208064" y="8358565"/>
            <a:ext cx="1395487" cy="878731"/>
            <a:chOff x="2327835" y="1004346"/>
            <a:chExt cx="883312" cy="1075472"/>
          </a:xfrm>
        </p:grpSpPr>
        <p:sp>
          <p:nvSpPr>
            <p:cNvPr id="143" name="円形吹き出し 142">
              <a:extLst>
                <a:ext uri="{FF2B5EF4-FFF2-40B4-BE49-F238E27FC236}">
                  <a16:creationId xmlns:a16="http://schemas.microsoft.com/office/drawing/2014/main" id="{B7D47928-70E1-944F-B4B9-C1FE062E8308}"/>
                </a:ext>
              </a:extLst>
            </p:cNvPr>
            <p:cNvSpPr/>
            <p:nvPr/>
          </p:nvSpPr>
          <p:spPr>
            <a:xfrm>
              <a:off x="2327835" y="1004346"/>
              <a:ext cx="883312" cy="988743"/>
            </a:xfrm>
            <a:prstGeom prst="wedgeEllipseCallout">
              <a:avLst>
                <a:gd name="adj1" fmla="val 65928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67C4F4A4-2FFA-4548-A1DF-69BABB31E177}"/>
                </a:ext>
              </a:extLst>
            </p:cNvPr>
            <p:cNvSpPr txBox="1"/>
            <p:nvPr/>
          </p:nvSpPr>
          <p:spPr>
            <a:xfrm>
              <a:off x="2421292" y="1084296"/>
              <a:ext cx="672114" cy="9955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こんな課題があって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こんな指導をしました。今後○○と考えます。</a:t>
              </a:r>
            </a:p>
          </p:txBody>
        </p:sp>
      </p:grpSp>
      <p:pic>
        <p:nvPicPr>
          <p:cNvPr id="145" name="図 144">
            <a:extLst>
              <a:ext uri="{FF2B5EF4-FFF2-40B4-BE49-F238E27FC236}">
                <a16:creationId xmlns:a16="http://schemas.microsoft.com/office/drawing/2014/main" id="{D0C479B2-BF16-EE47-B975-50AD846F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029" y="8071837"/>
            <a:ext cx="691641" cy="101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円形吹き出し 102"/>
          <p:cNvSpPr/>
          <p:nvPr/>
        </p:nvSpPr>
        <p:spPr>
          <a:xfrm>
            <a:off x="5949280" y="2637543"/>
            <a:ext cx="668418" cy="1317225"/>
          </a:xfrm>
          <a:prstGeom prst="wedgeEllipseCallout">
            <a:avLst>
              <a:gd name="adj1" fmla="val -63952"/>
              <a:gd name="adj2" fmla="val 182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33160" y="2648168"/>
            <a:ext cx="623248" cy="1310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アドバイスをもらって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元気になれたら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いいですね</a:t>
            </a:r>
          </a:p>
        </p:txBody>
      </p:sp>
      <p:pic>
        <p:nvPicPr>
          <p:cNvPr id="109" name="図 108" descr="http://1.bp.blogspot.com/-kjaVBINI0ew/U5hUNcOYHwI/AAAAAAAAhF4/n7bVr1xVx6g/s800/shinpai_ojiisan.pn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449" y="1158184"/>
            <a:ext cx="692131" cy="79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571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846793" y="2834903"/>
            <a:ext cx="5804354" cy="893961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5" name="角丸四角形 94"/>
          <p:cNvSpPr/>
          <p:nvPr/>
        </p:nvSpPr>
        <p:spPr>
          <a:xfrm>
            <a:off x="846792" y="8091487"/>
            <a:ext cx="3780027" cy="89396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764046" y="6686256"/>
            <a:ext cx="5887101" cy="1116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68" name="角丸四角形 67"/>
          <p:cNvSpPr/>
          <p:nvPr/>
        </p:nvSpPr>
        <p:spPr>
          <a:xfrm>
            <a:off x="807051" y="5241032"/>
            <a:ext cx="5844096" cy="10801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95030" y="4018376"/>
            <a:ext cx="5856117" cy="93462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704284" y="1108318"/>
            <a:ext cx="5946863" cy="92221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29651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664" y="3979315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9250" y="3736934"/>
            <a:ext cx="682112" cy="80651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5" y="3970751"/>
            <a:ext cx="589816" cy="98920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437317" y="1108318"/>
            <a:ext cx="1911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①申込書を書く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（申込者：ケアマネ）</a:t>
            </a: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②本人から同意書を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とる③添付書類を準備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右矢印 74"/>
          <p:cNvSpPr/>
          <p:nvPr/>
        </p:nvSpPr>
        <p:spPr>
          <a:xfrm rot="20382112" flipH="1">
            <a:off x="1829360" y="5704270"/>
            <a:ext cx="1027061" cy="94700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77" y="5097016"/>
            <a:ext cx="1015795" cy="1003356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1916832" y="6033120"/>
            <a:ext cx="26885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利用者の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情報を　管理栄養士に提供</a:t>
            </a:r>
          </a:p>
        </p:txBody>
      </p:sp>
      <p:sp>
        <p:nvSpPr>
          <p:cNvPr id="79" name="右矢印 78"/>
          <p:cNvSpPr/>
          <p:nvPr/>
        </p:nvSpPr>
        <p:spPr>
          <a:xfrm rot="856722" flipH="1">
            <a:off x="3516016" y="5587380"/>
            <a:ext cx="1070101" cy="106234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5" y="6713129"/>
            <a:ext cx="853662" cy="1028509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0" t="4815" r="18035" b="-3494"/>
          <a:stretch>
            <a:fillRect/>
          </a:stretch>
        </p:blipFill>
        <p:spPr>
          <a:xfrm>
            <a:off x="4358800" y="6887194"/>
            <a:ext cx="438352" cy="986220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>
            <a:off x="4732611" y="6693966"/>
            <a:ext cx="1936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①訪問型サービスＣ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②居宅療養管理指導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③今回のみ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788" dirty="0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438184" y="7818512"/>
            <a:ext cx="3057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＊管理栄養士から医師へ直接電話等で質問することもあります</a:t>
            </a:r>
          </a:p>
        </p:txBody>
      </p:sp>
      <p:pic>
        <p:nvPicPr>
          <p:cNvPr id="104" name="図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9264"/>
          <a:stretch>
            <a:fillRect/>
          </a:stretch>
        </p:blipFill>
        <p:spPr>
          <a:xfrm>
            <a:off x="5317427" y="7586827"/>
            <a:ext cx="1540573" cy="2363427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4653136" y="7984537"/>
            <a:ext cx="842282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栄養改善で</a:t>
            </a:r>
            <a:endParaRPr lang="en-US" altLang="ja-JP" sz="2249" b="1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1" y="5313040"/>
            <a:ext cx="603703" cy="1012500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6125433" y="4148999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6" name="円/楕円 105"/>
          <p:cNvSpPr/>
          <p:nvPr/>
        </p:nvSpPr>
        <p:spPr>
          <a:xfrm>
            <a:off x="5821984" y="4131398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266366" y="4558054"/>
            <a:ext cx="134332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575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日程調整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690348" y="2912997"/>
            <a:ext cx="431274" cy="860579"/>
            <a:chOff x="5258582" y="2312068"/>
            <a:chExt cx="431274" cy="860579"/>
          </a:xfrm>
        </p:grpSpPr>
        <p:sp>
          <p:nvSpPr>
            <p:cNvPr id="110" name="円形吹き出し 109"/>
            <p:cNvSpPr/>
            <p:nvPr/>
          </p:nvSpPr>
          <p:spPr>
            <a:xfrm>
              <a:off x="5258582" y="2348037"/>
              <a:ext cx="431274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5289698" y="2312068"/>
              <a:ext cx="330860" cy="828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5" name="円形吹き出し 14"/>
          <p:cNvSpPr/>
          <p:nvPr/>
        </p:nvSpPr>
        <p:spPr>
          <a:xfrm>
            <a:off x="5923220" y="2722787"/>
            <a:ext cx="727928" cy="1031235"/>
          </a:xfrm>
          <a:prstGeom prst="wedgeEllipseCallout">
            <a:avLst>
              <a:gd name="adj1" fmla="val -60408"/>
              <a:gd name="adj2" fmla="val 238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05264" y="2866968"/>
            <a:ext cx="770211" cy="879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分かりました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栄養士さんに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連絡します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955" dirty="0"/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84" y="4422485"/>
            <a:ext cx="381943" cy="271959"/>
          </a:xfrm>
          <a:prstGeom prst="rect">
            <a:avLst/>
          </a:prstGeom>
        </p:spPr>
      </p:pic>
      <p:sp>
        <p:nvSpPr>
          <p:cNvPr id="14" name="左右矢印 13"/>
          <p:cNvSpPr/>
          <p:nvPr/>
        </p:nvSpPr>
        <p:spPr>
          <a:xfrm>
            <a:off x="2153708" y="4803119"/>
            <a:ext cx="2985788" cy="149881"/>
          </a:xfrm>
          <a:prstGeom prst="leftRightArrow">
            <a:avLst>
              <a:gd name="adj1" fmla="val 4385"/>
              <a:gd name="adj2" fmla="val 32845"/>
            </a:avLst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1894271" y="4474544"/>
            <a:ext cx="798611" cy="32115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1196752" y="2864768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225093" y="3436476"/>
            <a:ext cx="2125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書類を直接役所へ 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66" y="5359658"/>
            <a:ext cx="525569" cy="525569"/>
          </a:xfrm>
          <a:prstGeom prst="rect">
            <a:avLst/>
          </a:prstGeom>
        </p:spPr>
      </p:pic>
      <p:sp>
        <p:nvSpPr>
          <p:cNvPr id="116" name="角丸四角形 115"/>
          <p:cNvSpPr/>
          <p:nvPr/>
        </p:nvSpPr>
        <p:spPr>
          <a:xfrm>
            <a:off x="2342890" y="9093512"/>
            <a:ext cx="2207166" cy="468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</a:t>
            </a:r>
            <a:endParaRPr lang="en-US" altLang="ja-JP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応じて連絡を取り合いましょう</a:t>
            </a:r>
            <a:endParaRPr kumimoji="1"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78" y="920552"/>
            <a:ext cx="799318" cy="1043692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6"/>
          <a:stretch>
            <a:fillRect/>
          </a:stretch>
        </p:blipFill>
        <p:spPr>
          <a:xfrm>
            <a:off x="2708920" y="920552"/>
            <a:ext cx="1091369" cy="1109662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>
            <a:off x="1221961" y="1142379"/>
            <a:ext cx="14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栄養面で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気になる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高齢者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がいる</a:t>
            </a:r>
            <a:endParaRPr lang="ja-JP" altLang="en-US" sz="1743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" name="図形グループ 48"/>
          <p:cNvGrpSpPr/>
          <p:nvPr/>
        </p:nvGrpSpPr>
        <p:grpSpPr>
          <a:xfrm>
            <a:off x="3788809" y="776536"/>
            <a:ext cx="648303" cy="1259716"/>
            <a:chOff x="2599743" y="973308"/>
            <a:chExt cx="648303" cy="1259716"/>
          </a:xfrm>
        </p:grpSpPr>
        <p:sp>
          <p:nvSpPr>
            <p:cNvPr id="131" name="円形吹き出し 130"/>
            <p:cNvSpPr/>
            <p:nvPr/>
          </p:nvSpPr>
          <p:spPr>
            <a:xfrm>
              <a:off x="2599743" y="973308"/>
              <a:ext cx="648303" cy="1244780"/>
            </a:xfrm>
            <a:prstGeom prst="wedgeEllipseCallout">
              <a:avLst>
                <a:gd name="adj1" fmla="val -69955"/>
                <a:gd name="adj2" fmla="val -1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682487" y="1020646"/>
              <a:ext cx="477054" cy="1212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管理栄養士さんに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相談してみましょう</a:t>
              </a:r>
            </a:p>
          </p:txBody>
        </p:sp>
      </p:grpSp>
      <p:pic>
        <p:nvPicPr>
          <p:cNvPr id="133" name="図 1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0" t="-1" r="23510" b="50176"/>
          <a:stretch>
            <a:fillRect/>
          </a:stretch>
        </p:blipFill>
        <p:spPr>
          <a:xfrm>
            <a:off x="4083124" y="2927315"/>
            <a:ext cx="563959" cy="805435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r="-1"/>
          <a:stretch>
            <a:fillRect/>
          </a:stretch>
        </p:blipFill>
        <p:spPr>
          <a:xfrm>
            <a:off x="5805264" y="5313040"/>
            <a:ext cx="785604" cy="1121642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5384066"/>
            <a:ext cx="525569" cy="525569"/>
          </a:xfrm>
          <a:prstGeom prst="rect">
            <a:avLst/>
          </a:prstGeom>
        </p:spPr>
      </p:pic>
      <p:sp>
        <p:nvSpPr>
          <p:cNvPr id="136" name="テキスト ボックス 135"/>
          <p:cNvSpPr txBox="1"/>
          <p:nvPr/>
        </p:nvSpPr>
        <p:spPr>
          <a:xfrm>
            <a:off x="1838075" y="4084548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依頼</a:t>
            </a:r>
          </a:p>
        </p:txBody>
      </p:sp>
      <p:grpSp>
        <p:nvGrpSpPr>
          <p:cNvPr id="138" name="図形グループ 48"/>
          <p:cNvGrpSpPr/>
          <p:nvPr/>
        </p:nvGrpSpPr>
        <p:grpSpPr>
          <a:xfrm>
            <a:off x="5653276" y="3888637"/>
            <a:ext cx="804002" cy="1136371"/>
            <a:chOff x="2444045" y="944733"/>
            <a:chExt cx="804002" cy="1136371"/>
          </a:xfrm>
        </p:grpSpPr>
        <p:sp>
          <p:nvSpPr>
            <p:cNvPr id="139" name="円形吹き出し 138"/>
            <p:cNvSpPr/>
            <p:nvPr/>
          </p:nvSpPr>
          <p:spPr>
            <a:xfrm>
              <a:off x="2444045" y="944733"/>
              <a:ext cx="804002" cy="1071435"/>
            </a:xfrm>
            <a:prstGeom prst="wedgeEllipseCallout">
              <a:avLst>
                <a:gd name="adj1" fmla="val -60397"/>
                <a:gd name="adj2" fmla="val -255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446778" y="1085581"/>
              <a:ext cx="769441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、管理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栄養士さんと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訪問することになりました</a:t>
              </a:r>
            </a:p>
          </p:txBody>
        </p:sp>
      </p:grpSp>
      <p:sp>
        <p:nvSpPr>
          <p:cNvPr id="147" name="右矢印 146"/>
          <p:cNvSpPr/>
          <p:nvPr/>
        </p:nvSpPr>
        <p:spPr>
          <a:xfrm rot="2657629">
            <a:off x="5465363" y="4954304"/>
            <a:ext cx="791196" cy="414683"/>
          </a:xfrm>
          <a:prstGeom prst="rightArrow">
            <a:avLst>
              <a:gd name="adj1" fmla="val 32382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661248" y="4978333"/>
            <a:ext cx="126193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575" b="1" dirty="0">
                <a:latin typeface="Meiryo UI" panose="020B0604030504040204" pitchFamily="50" charset="-128"/>
                <a:ea typeface="Meiryo UI" panose="020B0604030504040204" pitchFamily="50" charset="-128"/>
              </a:rPr>
              <a:t>連携シート</a:t>
            </a:r>
          </a:p>
        </p:txBody>
      </p:sp>
      <p:sp>
        <p:nvSpPr>
          <p:cNvPr id="148" name="右矢印 147"/>
          <p:cNvSpPr/>
          <p:nvPr/>
        </p:nvSpPr>
        <p:spPr>
          <a:xfrm rot="10133886">
            <a:off x="4899340" y="5683803"/>
            <a:ext cx="1041328" cy="414683"/>
          </a:xfrm>
          <a:prstGeom prst="rightArrow">
            <a:avLst>
              <a:gd name="adj1" fmla="val 32382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grpSp>
        <p:nvGrpSpPr>
          <p:cNvPr id="142" name="グループ化 141"/>
          <p:cNvGrpSpPr/>
          <p:nvPr/>
        </p:nvGrpSpPr>
        <p:grpSpPr>
          <a:xfrm rot="10800000">
            <a:off x="5085185" y="5169024"/>
            <a:ext cx="668637" cy="828029"/>
            <a:chOff x="5258582" y="2224536"/>
            <a:chExt cx="519179" cy="828029"/>
          </a:xfrm>
        </p:grpSpPr>
        <p:sp>
          <p:nvSpPr>
            <p:cNvPr id="143" name="円形吹き出し 142"/>
            <p:cNvSpPr/>
            <p:nvPr/>
          </p:nvSpPr>
          <p:spPr>
            <a:xfrm>
              <a:off x="5258582" y="2227955"/>
              <a:ext cx="431274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 rot="10800000">
              <a:off x="5300707" y="2224536"/>
              <a:ext cx="477054" cy="82802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○○○に注意してください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45" name="テキスト ボックス 144"/>
          <p:cNvSpPr txBox="1"/>
          <p:nvPr/>
        </p:nvSpPr>
        <p:spPr>
          <a:xfrm>
            <a:off x="5013176" y="6033120"/>
            <a:ext cx="134332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575" b="1" dirty="0">
                <a:latin typeface="Meiryo UI" panose="020B0604030504040204" pitchFamily="50" charset="-128"/>
                <a:ea typeface="Meiryo UI" panose="020B0604030504040204" pitchFamily="50" charset="-128"/>
              </a:rPr>
              <a:t>情報提供</a:t>
            </a:r>
          </a:p>
        </p:txBody>
      </p:sp>
      <p:pic>
        <p:nvPicPr>
          <p:cNvPr id="149" name="図 14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157188" y="2864768"/>
            <a:ext cx="714781" cy="1036316"/>
          </a:xfrm>
          <a:prstGeom prst="rect">
            <a:avLst/>
          </a:prstGeom>
        </p:spPr>
      </p:pic>
      <p:sp>
        <p:nvSpPr>
          <p:cNvPr id="150" name="テキスト ボックス 149"/>
          <p:cNvSpPr txBox="1"/>
          <p:nvPr/>
        </p:nvSpPr>
        <p:spPr>
          <a:xfrm>
            <a:off x="3409881" y="1208584"/>
            <a:ext cx="338554" cy="901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 dirty="0">
                <a:latin typeface="+mj-ea"/>
                <a:ea typeface="+mj-ea"/>
              </a:rPr>
              <a:t>担当</a:t>
            </a:r>
            <a:r>
              <a:rPr lang="en-US" altLang="ja-JP" sz="1000" b="1" dirty="0">
                <a:latin typeface="+mj-ea"/>
                <a:ea typeface="+mj-ea"/>
              </a:rPr>
              <a:t> </a:t>
            </a:r>
            <a:r>
              <a:rPr lang="ja-JP" altLang="en-US" sz="1000" b="1" dirty="0">
                <a:latin typeface="+mj-ea"/>
                <a:ea typeface="+mj-ea"/>
              </a:rPr>
              <a:t>ケアマネ</a:t>
            </a:r>
          </a:p>
        </p:txBody>
      </p:sp>
      <p:pic>
        <p:nvPicPr>
          <p:cNvPr id="108" name="図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57" y="4292578"/>
            <a:ext cx="447311" cy="318503"/>
          </a:xfrm>
          <a:prstGeom prst="rect">
            <a:avLst/>
          </a:prstGeom>
        </p:spPr>
      </p:pic>
      <p:sp>
        <p:nvSpPr>
          <p:cNvPr id="118" name="フローチャート: 結合子 39"/>
          <p:cNvSpPr/>
          <p:nvPr/>
        </p:nvSpPr>
        <p:spPr>
          <a:xfrm>
            <a:off x="148819" y="3872880"/>
            <a:ext cx="1121673" cy="112493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9" name="フローチャート: 結合子 18"/>
          <p:cNvSpPr/>
          <p:nvPr/>
        </p:nvSpPr>
        <p:spPr>
          <a:xfrm>
            <a:off x="143453" y="1019755"/>
            <a:ext cx="1121673" cy="1124933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1" name="フローチャート: 結合子 65"/>
          <p:cNvSpPr/>
          <p:nvPr/>
        </p:nvSpPr>
        <p:spPr>
          <a:xfrm>
            <a:off x="148819" y="5241032"/>
            <a:ext cx="1121673" cy="1124933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2" name="フローチャート: 結合子 80"/>
          <p:cNvSpPr/>
          <p:nvPr/>
        </p:nvSpPr>
        <p:spPr>
          <a:xfrm>
            <a:off x="148819" y="6681091"/>
            <a:ext cx="1121673" cy="1124933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3" name="フローチャート: 結合子 93"/>
          <p:cNvSpPr/>
          <p:nvPr/>
        </p:nvSpPr>
        <p:spPr>
          <a:xfrm>
            <a:off x="138407" y="8004531"/>
            <a:ext cx="1121673" cy="1124933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4" name="フローチャート: 結合子 28"/>
          <p:cNvSpPr/>
          <p:nvPr/>
        </p:nvSpPr>
        <p:spPr>
          <a:xfrm>
            <a:off x="151586" y="2675939"/>
            <a:ext cx="1121673" cy="112493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381328" y="5467073"/>
            <a:ext cx="338554" cy="4940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 dirty="0">
                <a:latin typeface="+mj-ea"/>
                <a:ea typeface="+mj-ea"/>
              </a:rPr>
              <a:t>主治医</a:t>
            </a: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60623" y="113657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１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5257" y="4016647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３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1164" y="531304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４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55257" y="686967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５</a:t>
            </a: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0623" y="8152167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６</a:t>
            </a: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55257" y="279251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２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6" y="3800872"/>
            <a:ext cx="1128208" cy="1359285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4" y="5313040"/>
            <a:ext cx="874216" cy="1053273"/>
          </a:xfrm>
          <a:prstGeom prst="rect">
            <a:avLst/>
          </a:prstGeom>
        </p:spPr>
      </p:pic>
      <p:sp>
        <p:nvSpPr>
          <p:cNvPr id="151" name="テキスト ボックス 150"/>
          <p:cNvSpPr txBox="1"/>
          <p:nvPr/>
        </p:nvSpPr>
        <p:spPr>
          <a:xfrm>
            <a:off x="0" y="704528"/>
            <a:ext cx="235352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ケアマネジャー</a:t>
            </a: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の申込みの</a:t>
            </a:r>
            <a:r>
              <a: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52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管理栄養士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と行う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 rot="21223828">
            <a:off x="3800000" y="4888799"/>
            <a:ext cx="139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 dirty="0" smtClean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</a:t>
            </a:r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日決定！</a:t>
            </a:r>
          </a:p>
        </p:txBody>
      </p:sp>
      <p:grpSp>
        <p:nvGrpSpPr>
          <p:cNvPr id="154" name="図形グループ 47"/>
          <p:cNvGrpSpPr/>
          <p:nvPr/>
        </p:nvGrpSpPr>
        <p:grpSpPr>
          <a:xfrm>
            <a:off x="3311096" y="4520952"/>
            <a:ext cx="607641" cy="597456"/>
            <a:chOff x="5040882" y="4239048"/>
            <a:chExt cx="751518" cy="686700"/>
          </a:xfrm>
        </p:grpSpPr>
        <p:grpSp>
          <p:nvGrpSpPr>
            <p:cNvPr id="155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57" name="図 15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56" name="ドーナツ 155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6238856" y="128463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9" name="図 10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" y="7926841"/>
            <a:ext cx="1237246" cy="1490655"/>
          </a:xfrm>
          <a:prstGeom prst="rect">
            <a:avLst/>
          </a:prstGeom>
        </p:spPr>
      </p:pic>
      <p:sp>
        <p:nvSpPr>
          <p:cNvPr id="159" name="テキスト ボックス 158"/>
          <p:cNvSpPr txBox="1"/>
          <p:nvPr/>
        </p:nvSpPr>
        <p:spPr>
          <a:xfrm>
            <a:off x="2594482" y="8090288"/>
            <a:ext cx="11945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者へ</a:t>
            </a:r>
            <a:endParaRPr lang="en-US" altLang="ja-JP" sz="15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pic>
        <p:nvPicPr>
          <p:cNvPr id="160" name="図 15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r="24333"/>
          <a:stretch>
            <a:fillRect/>
          </a:stretch>
        </p:blipFill>
        <p:spPr>
          <a:xfrm>
            <a:off x="4365104" y="8155078"/>
            <a:ext cx="257506" cy="862364"/>
          </a:xfrm>
          <a:prstGeom prst="rect">
            <a:avLst/>
          </a:prstGeom>
        </p:spPr>
      </p:pic>
      <p:pic>
        <p:nvPicPr>
          <p:cNvPr id="161" name="図 16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08" y="8114134"/>
            <a:ext cx="542312" cy="870493"/>
          </a:xfrm>
          <a:prstGeom prst="rect">
            <a:avLst/>
          </a:prstGeom>
        </p:spPr>
      </p:pic>
      <p:pic>
        <p:nvPicPr>
          <p:cNvPr id="162" name="図 16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8771" r="41980">
                        <a14:foregroundMark x1="25939" y1="19655" x2="25939" y2="19655"/>
                        <a14:foregroundMark x1="25939" y1="19655" x2="34812" y2="16897"/>
                        <a14:foregroundMark x1="36177" y1="18966" x2="39249" y2="22414"/>
                        <a14:foregroundMark x1="39249" y1="24483" x2="38567" y2="28276"/>
                        <a14:foregroundMark x1="23208" y1="18621" x2="22526" y2="28276"/>
                        <a14:foregroundMark x1="27645" y1="22069" x2="34812" y2="22069"/>
                        <a14:foregroundMark x1="26962" y1="26552" x2="35154" y2="27241"/>
                        <a14:foregroundMark x1="26621" y1="85862" x2="35495" y2="85172"/>
                        <a14:foregroundMark x1="35836" y1="15172" x2="40956" y2="19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6944" r="57442" b="9316"/>
          <a:stretch>
            <a:fillRect/>
          </a:stretch>
        </p:blipFill>
        <p:spPr>
          <a:xfrm flipH="1">
            <a:off x="3767394" y="8049344"/>
            <a:ext cx="309678" cy="981298"/>
          </a:xfrm>
          <a:prstGeom prst="rect">
            <a:avLst/>
          </a:prstGeom>
        </p:spPr>
      </p:pic>
      <p:sp>
        <p:nvSpPr>
          <p:cNvPr id="163" name="右矢印 162"/>
          <p:cNvSpPr/>
          <p:nvPr/>
        </p:nvSpPr>
        <p:spPr>
          <a:xfrm>
            <a:off x="2722048" y="8629624"/>
            <a:ext cx="922976" cy="355824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grpSp>
        <p:nvGrpSpPr>
          <p:cNvPr id="164" name="図形グループ 48"/>
          <p:cNvGrpSpPr/>
          <p:nvPr/>
        </p:nvGrpSpPr>
        <p:grpSpPr>
          <a:xfrm>
            <a:off x="1628800" y="7960622"/>
            <a:ext cx="931135" cy="1240850"/>
            <a:chOff x="1794825" y="992299"/>
            <a:chExt cx="931135" cy="1083830"/>
          </a:xfrm>
        </p:grpSpPr>
        <p:sp>
          <p:nvSpPr>
            <p:cNvPr id="165" name="円形吹き出し 164"/>
            <p:cNvSpPr/>
            <p:nvPr/>
          </p:nvSpPr>
          <p:spPr>
            <a:xfrm>
              <a:off x="1925813" y="992299"/>
              <a:ext cx="800147" cy="1083830"/>
            </a:xfrm>
            <a:prstGeom prst="wedgeEllipseCallout">
              <a:avLst>
                <a:gd name="adj1" fmla="val -63702"/>
                <a:gd name="adj2" fmla="val -44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1794825" y="1080606"/>
              <a:ext cx="915635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あってこんな指導をしました。今後○○と考えます。</a:t>
              </a:r>
            </a:p>
          </p:txBody>
        </p:sp>
      </p:grpSp>
      <p:cxnSp>
        <p:nvCxnSpPr>
          <p:cNvPr id="141" name="直線矢印コネクタ 140"/>
          <p:cNvCxnSpPr/>
          <p:nvPr/>
        </p:nvCxnSpPr>
        <p:spPr>
          <a:xfrm>
            <a:off x="3396233" y="4460021"/>
            <a:ext cx="1694680" cy="23442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円形吹き出し 34"/>
          <p:cNvSpPr/>
          <p:nvPr/>
        </p:nvSpPr>
        <p:spPr>
          <a:xfrm>
            <a:off x="3335114" y="3698721"/>
            <a:ext cx="1158744" cy="786967"/>
          </a:xfrm>
          <a:prstGeom prst="wedgeEllipseCallout">
            <a:avLst>
              <a:gd name="adj1" fmla="val -58361"/>
              <a:gd name="adj2" fmla="val 22334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09888" y="3784000"/>
            <a:ext cx="923330" cy="766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 smtClean="0">
                <a:latin typeface="+mj-ea"/>
                <a:ea typeface="+mj-ea"/>
              </a:rPr>
              <a:t>栄養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依頼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訪問可能な</a:t>
            </a:r>
            <a:endParaRPr lang="en-US" altLang="ja-JP" sz="9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日程を教え</a:t>
            </a:r>
            <a:endParaRPr lang="en-US" altLang="ja-JP" sz="9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て下さい。</a:t>
            </a:r>
            <a:endParaRPr lang="ja-JP" altLang="en-US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09502FA1-56F7-E445-B7EC-C801482F70A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03" y="6923405"/>
            <a:ext cx="965939" cy="901141"/>
          </a:xfrm>
          <a:prstGeom prst="rect">
            <a:avLst/>
          </a:prstGeom>
        </p:spPr>
      </p:pic>
      <p:sp>
        <p:nvSpPr>
          <p:cNvPr id="168" name="角丸四角形吹き出し 167">
            <a:extLst>
              <a:ext uri="{FF2B5EF4-FFF2-40B4-BE49-F238E27FC236}">
                <a16:creationId xmlns:a16="http://schemas.microsoft.com/office/drawing/2014/main" id="{B185C670-4067-0848-B178-3F0D5D21F661}"/>
              </a:ext>
            </a:extLst>
          </p:cNvPr>
          <p:cNvSpPr/>
          <p:nvPr/>
        </p:nvSpPr>
        <p:spPr>
          <a:xfrm>
            <a:off x="3958345" y="2043263"/>
            <a:ext cx="2761538" cy="784220"/>
          </a:xfrm>
          <a:prstGeom prst="wedgeRoundRectCallout">
            <a:avLst>
              <a:gd name="adj1" fmla="val -13278"/>
              <a:gd name="adj2" fmla="val -621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lvl="0"/>
            <a:r>
              <a:rPr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・利用者基本情報</a:t>
            </a:r>
            <a:endParaRPr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・いきいき笑顔応援</a:t>
            </a:r>
            <a:r>
              <a:rPr kumimoji="1"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アセスメントシート（総合）</a:t>
            </a:r>
            <a:endParaRPr kumimoji="1" lang="en-US" altLang="ja-JP" sz="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栄養　口腔</a:t>
            </a:r>
            <a:r>
              <a:rPr kumimoji="1"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アセスメントシート</a:t>
            </a:r>
            <a:endParaRPr kumimoji="1" lang="en-US" altLang="ja-JP" sz="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・医療情報（医療介護連携シートなど）</a:t>
            </a:r>
            <a:endParaRPr kumimoji="1"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・基本チェックリスト</a:t>
            </a:r>
            <a:endParaRPr kumimoji="1" lang="en-US" altLang="ja-JP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ケアプラン</a:t>
            </a:r>
            <a:r>
              <a:rPr kumimoji="1" lang="ja-JP" altLang="en-US" sz="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ja-JP" altLang="en-US" sz="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申込時点で作成済みの書類のみで可）</a:t>
            </a:r>
            <a:endParaRPr kumimoji="1" lang="ja-JP" altLang="en-US" sz="7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3BF99181-6D81-EB47-9E39-AB1647FB3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8" y="1701459"/>
            <a:ext cx="525569" cy="525569"/>
          </a:xfrm>
          <a:prstGeom prst="rect">
            <a:avLst/>
          </a:prstGeom>
        </p:spPr>
      </p:pic>
      <p:sp>
        <p:nvSpPr>
          <p:cNvPr id="170" name="角丸四角形 169">
            <a:extLst>
              <a:ext uri="{FF2B5EF4-FFF2-40B4-BE49-F238E27FC236}">
                <a16:creationId xmlns:a16="http://schemas.microsoft.com/office/drawing/2014/main" id="{7A39393B-22BA-0E43-A594-8BF7541F9F8A}"/>
              </a:ext>
            </a:extLst>
          </p:cNvPr>
          <p:cNvSpPr/>
          <p:nvPr/>
        </p:nvSpPr>
        <p:spPr>
          <a:xfrm>
            <a:off x="935747" y="2103115"/>
            <a:ext cx="2978739" cy="648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認定</a:t>
            </a:r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のない方や要介護の方でも利用できます。</a:t>
            </a:r>
            <a:endParaRPr kumimoji="1"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お悩み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解決！</a:t>
            </a:r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</a:t>
            </a:r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した結果、ケアプラン作成（給付管理）の対象とならなかった場合は、ケアマネジメントに対する手数料を市からお支払いします。</a:t>
            </a:r>
          </a:p>
        </p:txBody>
      </p:sp>
      <p:grpSp>
        <p:nvGrpSpPr>
          <p:cNvPr id="171" name="グループ化 170"/>
          <p:cNvGrpSpPr/>
          <p:nvPr/>
        </p:nvGrpSpPr>
        <p:grpSpPr>
          <a:xfrm>
            <a:off x="1504661" y="6970184"/>
            <a:ext cx="1568551" cy="965891"/>
            <a:chOff x="1124744" y="7023234"/>
            <a:chExt cx="1439367" cy="965891"/>
          </a:xfrm>
        </p:grpSpPr>
        <p:sp>
          <p:nvSpPr>
            <p:cNvPr id="172" name="円形吹き出し 171">
              <a:extLst>
                <a:ext uri="{FF2B5EF4-FFF2-40B4-BE49-F238E27FC236}">
                  <a16:creationId xmlns:a16="http://schemas.microsoft.com/office/drawing/2014/main" id="{C98C2F64-D68E-064D-B78C-57AC501EC555}"/>
                </a:ext>
              </a:extLst>
            </p:cNvPr>
            <p:cNvSpPr/>
            <p:nvPr/>
          </p:nvSpPr>
          <p:spPr>
            <a:xfrm>
              <a:off x="1124744" y="7023234"/>
              <a:ext cx="1439367" cy="882093"/>
            </a:xfrm>
            <a:prstGeom prst="wedgeEllipseCallout">
              <a:avLst>
                <a:gd name="adj1" fmla="val 54516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7A8082FD-91F6-4942-9B83-27AF951C3153}"/>
                </a:ext>
              </a:extLst>
            </p:cNvPr>
            <p:cNvSpPr txBox="1"/>
            <p:nvPr/>
          </p:nvSpPr>
          <p:spPr>
            <a:xfrm>
              <a:off x="1272346" y="7050891"/>
              <a:ext cx="1073228" cy="9382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今の食事内容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なら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・・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朝食</a:t>
              </a:r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は○○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を加えて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・・・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しっかり身体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づくりをしま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しょう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！</a:t>
              </a:r>
              <a:endPara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74" name="角丸四角形 173">
            <a:extLst>
              <a:ext uri="{FF2B5EF4-FFF2-40B4-BE49-F238E27FC236}">
                <a16:creationId xmlns:a16="http://schemas.microsoft.com/office/drawing/2014/main" id="{9E200EBC-1BA2-8C45-87B2-CEC9A18877AC}"/>
              </a:ext>
            </a:extLst>
          </p:cNvPr>
          <p:cNvSpPr/>
          <p:nvPr/>
        </p:nvSpPr>
        <p:spPr>
          <a:xfrm>
            <a:off x="2086617" y="6386779"/>
            <a:ext cx="4602586" cy="208757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必要に応じ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、訪問看護師さんやヘルパーさん</a:t>
            </a:r>
            <a:r>
              <a:rPr kumimoji="1"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に同席してもらうなど工夫もできます。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77410" y="6648065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悩み解決！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50" y="6809387"/>
            <a:ext cx="624132" cy="9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65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角丸四角形 139"/>
          <p:cNvSpPr/>
          <p:nvPr/>
        </p:nvSpPr>
        <p:spPr>
          <a:xfrm>
            <a:off x="846792" y="7927306"/>
            <a:ext cx="3764719" cy="10123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1" name="角丸四角形 30"/>
          <p:cNvSpPr/>
          <p:nvPr/>
        </p:nvSpPr>
        <p:spPr>
          <a:xfrm>
            <a:off x="846793" y="2889495"/>
            <a:ext cx="5773164" cy="864000"/>
          </a:xfrm>
          <a:prstGeom prst="roundRect">
            <a:avLst>
              <a:gd name="adj" fmla="val 0"/>
            </a:avLst>
          </a:prstGeom>
          <a:noFill/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764046" y="6482405"/>
            <a:ext cx="5855911" cy="1224895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68" name="角丸四角形 67"/>
          <p:cNvSpPr/>
          <p:nvPr/>
        </p:nvSpPr>
        <p:spPr>
          <a:xfrm>
            <a:off x="807050" y="5300432"/>
            <a:ext cx="5812907" cy="977044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90034" y="4027140"/>
            <a:ext cx="5829923" cy="893961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704284" y="1127216"/>
            <a:ext cx="5915673" cy="1175434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9" name="フローチャート: 結合子 18"/>
          <p:cNvSpPr/>
          <p:nvPr/>
        </p:nvSpPr>
        <p:spPr>
          <a:xfrm>
            <a:off x="143453" y="1136576"/>
            <a:ext cx="1121673" cy="1124933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35235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664" y="3979315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8571" y="528702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４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293096" y="5313040"/>
            <a:ext cx="2291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管理栄養士へ情報提供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2664" y="6630749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19" y="6588787"/>
            <a:ext cx="853662" cy="1028509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0" t="4815" r="18035" b="-3494"/>
          <a:stretch>
            <a:fillRect/>
          </a:stretch>
        </p:blipFill>
        <p:spPr>
          <a:xfrm>
            <a:off x="4358800" y="6703084"/>
            <a:ext cx="438352" cy="986220"/>
          </a:xfrm>
          <a:prstGeom prst="rect">
            <a:avLst/>
          </a:prstGeom>
        </p:spPr>
      </p:pic>
      <p:sp>
        <p:nvSpPr>
          <p:cNvPr id="96" name="テキスト ボックス 95"/>
          <p:cNvSpPr txBox="1"/>
          <p:nvPr/>
        </p:nvSpPr>
        <p:spPr>
          <a:xfrm>
            <a:off x="68030" y="792730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６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522474" y="7905328"/>
            <a:ext cx="11945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者へ</a:t>
            </a:r>
            <a:endParaRPr lang="en-US" altLang="ja-JP" sz="15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653136" y="7984537"/>
            <a:ext cx="842282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栄養改善で</a:t>
            </a:r>
            <a:endParaRPr lang="en-US" altLang="ja-JP" sz="2249" b="1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sp>
        <p:nvSpPr>
          <p:cNvPr id="29" name="フローチャート: 結合子 28"/>
          <p:cNvSpPr/>
          <p:nvPr/>
        </p:nvSpPr>
        <p:spPr>
          <a:xfrm>
            <a:off x="151586" y="2720651"/>
            <a:ext cx="1121673" cy="112493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664" y="2806159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２</a:t>
            </a:r>
          </a:p>
        </p:txBody>
      </p:sp>
      <p:sp>
        <p:nvSpPr>
          <p:cNvPr id="108" name="円/楕円 107"/>
          <p:cNvSpPr/>
          <p:nvPr/>
        </p:nvSpPr>
        <p:spPr>
          <a:xfrm>
            <a:off x="5207552" y="3215612"/>
            <a:ext cx="149486" cy="14403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112" name="直線矢印コネクタ 111"/>
          <p:cNvCxnSpPr/>
          <p:nvPr/>
        </p:nvCxnSpPr>
        <p:spPr>
          <a:xfrm>
            <a:off x="4217936" y="4558054"/>
            <a:ext cx="1765504" cy="2180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1196752" y="2920005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5050" y="3833001"/>
            <a:ext cx="667187" cy="788868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34" y="4352105"/>
            <a:ext cx="342717" cy="244029"/>
          </a:xfrm>
          <a:prstGeom prst="rect">
            <a:avLst/>
          </a:prstGeom>
        </p:spPr>
      </p:pic>
      <p:cxnSp>
        <p:nvCxnSpPr>
          <p:cNvPr id="125" name="直線矢印コネクタ 124"/>
          <p:cNvCxnSpPr/>
          <p:nvPr/>
        </p:nvCxnSpPr>
        <p:spPr>
          <a:xfrm flipH="1">
            <a:off x="2443533" y="4455825"/>
            <a:ext cx="935911" cy="24351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2733746" y="4575761"/>
            <a:ext cx="134332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575" b="1">
                <a:latin typeface="Meiryo UI" panose="020B0604030504040204" pitchFamily="50" charset="-128"/>
                <a:ea typeface="Meiryo UI" panose="020B0604030504040204" pitchFamily="50" charset="-128"/>
              </a:rPr>
              <a:t>日程調整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 rot="21223828">
            <a:off x="4270156" y="4859858"/>
            <a:ext cx="116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訪問日決定！</a:t>
            </a:r>
          </a:p>
        </p:txBody>
      </p:sp>
      <p:sp>
        <p:nvSpPr>
          <p:cNvPr id="129" name="左右矢印 128"/>
          <p:cNvSpPr/>
          <p:nvPr/>
        </p:nvSpPr>
        <p:spPr>
          <a:xfrm>
            <a:off x="2483179" y="4803120"/>
            <a:ext cx="3034053" cy="150476"/>
          </a:xfrm>
          <a:prstGeom prst="leftRightArrow">
            <a:avLst>
              <a:gd name="adj1" fmla="val 4385"/>
              <a:gd name="adj2" fmla="val 32845"/>
            </a:avLst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130" name="図形グループ 47"/>
          <p:cNvGrpSpPr/>
          <p:nvPr/>
        </p:nvGrpSpPr>
        <p:grpSpPr>
          <a:xfrm>
            <a:off x="3733277" y="4596134"/>
            <a:ext cx="568969" cy="533070"/>
            <a:chOff x="5040882" y="4239048"/>
            <a:chExt cx="751518" cy="686700"/>
          </a:xfrm>
        </p:grpSpPr>
        <p:grpSp>
          <p:nvGrpSpPr>
            <p:cNvPr id="131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33" name="図 1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34" name="図 1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32" name="ドーナツ 131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7" name="角丸四角形 116"/>
          <p:cNvSpPr/>
          <p:nvPr/>
        </p:nvSpPr>
        <p:spPr>
          <a:xfrm>
            <a:off x="2152668" y="9057456"/>
            <a:ext cx="2397388" cy="468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</a:t>
            </a:r>
            <a:endParaRPr lang="en-US" altLang="ja-JP" sz="11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応じて連絡を取り合いましょう</a:t>
            </a:r>
            <a:endParaRPr kumimoji="1" lang="ja-JP" altLang="en-US" sz="11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0" y="704528"/>
            <a:ext cx="1744388" cy="33855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</a:t>
            </a:r>
            <a:r>
              <a:rPr lang="ja-JP" altLang="en-US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の申込みの</a:t>
            </a:r>
            <a:r>
              <a:rPr kumimoji="1"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39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管理栄養士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と行う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2486147" y="4019718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訪問依頼</a:t>
            </a:r>
          </a:p>
        </p:txBody>
      </p:sp>
      <p:grpSp>
        <p:nvGrpSpPr>
          <p:cNvPr id="88" name="図形グループ 48"/>
          <p:cNvGrpSpPr/>
          <p:nvPr/>
        </p:nvGrpSpPr>
        <p:grpSpPr>
          <a:xfrm>
            <a:off x="5018595" y="918515"/>
            <a:ext cx="925958" cy="837691"/>
            <a:chOff x="2635423" y="944733"/>
            <a:chExt cx="386507" cy="1349380"/>
          </a:xfrm>
        </p:grpSpPr>
        <p:sp>
          <p:nvSpPr>
            <p:cNvPr id="95" name="円形吹き出し 94"/>
            <p:cNvSpPr/>
            <p:nvPr/>
          </p:nvSpPr>
          <p:spPr>
            <a:xfrm>
              <a:off x="2635423" y="944733"/>
              <a:ext cx="386507" cy="1298489"/>
            </a:xfrm>
            <a:prstGeom prst="wedgeEllipseCallout">
              <a:avLst>
                <a:gd name="adj1" fmla="val -60397"/>
                <a:gd name="adj2" fmla="val -2557"/>
              </a:avLst>
            </a:prstGeom>
            <a:ln>
              <a:solidFill>
                <a:srgbClr val="9933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680939" y="1023313"/>
              <a:ext cx="260152" cy="12708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管理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栄養士</a:t>
              </a:r>
              <a:endParaRPr lang="en-US" altLang="ja-JP" sz="95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さんに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相談</a:t>
              </a:r>
              <a:endParaRPr lang="en-US" altLang="ja-JP" sz="95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して</a:t>
              </a:r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みよう</a:t>
              </a:r>
            </a:p>
          </p:txBody>
        </p:sp>
      </p:grpSp>
      <p:sp>
        <p:nvSpPr>
          <p:cNvPr id="99" name="テキスト ボックス 98"/>
          <p:cNvSpPr txBox="1"/>
          <p:nvPr/>
        </p:nvSpPr>
        <p:spPr>
          <a:xfrm>
            <a:off x="1210400" y="1136576"/>
            <a:ext cx="141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栄養面での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心配事がある</a:t>
            </a:r>
            <a:endParaRPr lang="ja-JP" altLang="en-US" sz="1743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830219" y="1784648"/>
            <a:ext cx="19111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申込書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と同意書を書く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（申込者：本人）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7" name="Picture 2" descr="syokuyoku_nai_ojiis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502" y="1057653"/>
            <a:ext cx="1019045" cy="11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グループ化 108"/>
          <p:cNvGrpSpPr/>
          <p:nvPr/>
        </p:nvGrpSpPr>
        <p:grpSpPr>
          <a:xfrm>
            <a:off x="4783233" y="2629093"/>
            <a:ext cx="431274" cy="942497"/>
            <a:chOff x="5135419" y="2256992"/>
            <a:chExt cx="431274" cy="942497"/>
          </a:xfrm>
        </p:grpSpPr>
        <p:sp>
          <p:nvSpPr>
            <p:cNvPr id="116" name="円形吹き出し 115"/>
            <p:cNvSpPr/>
            <p:nvPr/>
          </p:nvSpPr>
          <p:spPr>
            <a:xfrm>
              <a:off x="5135419" y="2256992"/>
              <a:ext cx="431274" cy="942497"/>
            </a:xfrm>
            <a:prstGeom prst="wedgeEllipseCallout">
              <a:avLst>
                <a:gd name="adj1" fmla="val -66585"/>
                <a:gd name="adj2" fmla="val 15995"/>
              </a:avLst>
            </a:prstGeom>
            <a:ln>
              <a:solidFill>
                <a:srgbClr val="9933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5181268" y="2314871"/>
              <a:ext cx="330860" cy="828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6" name="円形吹き出し 135"/>
          <p:cNvSpPr/>
          <p:nvPr/>
        </p:nvSpPr>
        <p:spPr>
          <a:xfrm>
            <a:off x="5928934" y="2507784"/>
            <a:ext cx="668418" cy="1317225"/>
          </a:xfrm>
          <a:prstGeom prst="wedgeEllipseCallout">
            <a:avLst>
              <a:gd name="adj1" fmla="val -63952"/>
              <a:gd name="adj2" fmla="val 182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45" name="図 1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714" b="69619" l="46125" r="7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60" t="12151" r="19957" b="29810"/>
          <a:stretch>
            <a:fillRect/>
          </a:stretch>
        </p:blipFill>
        <p:spPr>
          <a:xfrm flipH="1">
            <a:off x="4077072" y="2734223"/>
            <a:ext cx="534439" cy="864345"/>
          </a:xfrm>
          <a:prstGeom prst="rect">
            <a:avLst/>
          </a:prstGeom>
        </p:spPr>
      </p:pic>
      <p:pic>
        <p:nvPicPr>
          <p:cNvPr id="146" name="図 1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024638" y="2707245"/>
            <a:ext cx="827959" cy="1200405"/>
          </a:xfrm>
          <a:prstGeom prst="rect">
            <a:avLst/>
          </a:prstGeom>
        </p:spPr>
      </p:pic>
      <p:sp>
        <p:nvSpPr>
          <p:cNvPr id="147" name="テキスト ボックス 146"/>
          <p:cNvSpPr txBox="1"/>
          <p:nvPr/>
        </p:nvSpPr>
        <p:spPr>
          <a:xfrm>
            <a:off x="5877272" y="2538984"/>
            <a:ext cx="623248" cy="1310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アドバイスをもらって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元気になれたら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いいですね</a:t>
            </a:r>
          </a:p>
        </p:txBody>
      </p:sp>
      <p:pic>
        <p:nvPicPr>
          <p:cNvPr id="148" name="図 1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60" y="4005711"/>
            <a:ext cx="679784" cy="1140099"/>
          </a:xfrm>
          <a:prstGeom prst="rect">
            <a:avLst/>
          </a:prstGeom>
        </p:spPr>
      </p:pic>
      <p:pic>
        <p:nvPicPr>
          <p:cNvPr id="149" name="図 1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0" r="-1"/>
          <a:stretch>
            <a:fillRect/>
          </a:stretch>
        </p:blipFill>
        <p:spPr>
          <a:xfrm>
            <a:off x="3595219" y="5271518"/>
            <a:ext cx="800864" cy="1121642"/>
          </a:xfrm>
          <a:prstGeom prst="rect">
            <a:avLst/>
          </a:prstGeom>
        </p:spPr>
      </p:pic>
      <p:grpSp>
        <p:nvGrpSpPr>
          <p:cNvPr id="154" name="グループ化 153"/>
          <p:cNvGrpSpPr/>
          <p:nvPr/>
        </p:nvGrpSpPr>
        <p:grpSpPr>
          <a:xfrm rot="10800000">
            <a:off x="3119053" y="5169022"/>
            <a:ext cx="526143" cy="1010536"/>
            <a:chOff x="5258582" y="2214985"/>
            <a:chExt cx="431274" cy="837580"/>
          </a:xfrm>
        </p:grpSpPr>
        <p:sp>
          <p:nvSpPr>
            <p:cNvPr id="155" name="円形吹き出し 154"/>
            <p:cNvSpPr/>
            <p:nvPr/>
          </p:nvSpPr>
          <p:spPr>
            <a:xfrm>
              <a:off x="5258582" y="2227955"/>
              <a:ext cx="431274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 rot="10800000">
              <a:off x="5279839" y="2214985"/>
              <a:ext cx="391036" cy="75404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○○○に注意してください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58" name="図 1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65" y="4455825"/>
            <a:ext cx="360629" cy="256783"/>
          </a:xfrm>
          <a:prstGeom prst="rect">
            <a:avLst/>
          </a:prstGeom>
        </p:spPr>
      </p:pic>
      <p:sp>
        <p:nvSpPr>
          <p:cNvPr id="159" name="テキスト ボックス 158"/>
          <p:cNvSpPr txBox="1"/>
          <p:nvPr/>
        </p:nvSpPr>
        <p:spPr>
          <a:xfrm>
            <a:off x="6266951" y="4044811"/>
            <a:ext cx="338554" cy="901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 dirty="0">
                <a:latin typeface="+mj-ea"/>
                <a:ea typeface="+mj-ea"/>
              </a:rPr>
              <a:t>担当</a:t>
            </a:r>
            <a:r>
              <a:rPr lang="en-US" altLang="ja-JP" sz="1000" b="1" dirty="0">
                <a:latin typeface="+mj-ea"/>
                <a:ea typeface="+mj-ea"/>
              </a:rPr>
              <a:t> </a:t>
            </a:r>
            <a:r>
              <a:rPr lang="ja-JP" altLang="en-US" sz="1000" b="1" dirty="0">
                <a:latin typeface="+mj-ea"/>
                <a:ea typeface="+mj-ea"/>
              </a:rPr>
              <a:t>ケアマネ</a:t>
            </a:r>
          </a:p>
        </p:txBody>
      </p:sp>
      <p:sp>
        <p:nvSpPr>
          <p:cNvPr id="165" name="右矢印 164"/>
          <p:cNvSpPr/>
          <p:nvPr/>
        </p:nvSpPr>
        <p:spPr>
          <a:xfrm rot="1735447">
            <a:off x="2028525" y="5016042"/>
            <a:ext cx="1150947" cy="513075"/>
          </a:xfrm>
          <a:prstGeom prst="rightArrow">
            <a:avLst>
              <a:gd name="adj1" fmla="val 32382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1796590" y="5069010"/>
            <a:ext cx="126193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575" b="1">
                <a:latin typeface="Meiryo UI" panose="020B0604030504040204" pitchFamily="50" charset="-128"/>
                <a:ea typeface="Meiryo UI" panose="020B0604030504040204" pitchFamily="50" charset="-128"/>
              </a:rPr>
              <a:t>連携シート</a:t>
            </a: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6534963" y="3759826"/>
            <a:ext cx="323037" cy="2201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899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ja-JP" altLang="en-US" sz="899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ケアマネ</a:t>
            </a:r>
            <a:r>
              <a:rPr lang="ja-JP" altLang="en-US" sz="899" dirty="0">
                <a:latin typeface="Meiryo UI" panose="020B0604030504040204" pitchFamily="50" charset="-128"/>
                <a:ea typeface="Meiryo UI" panose="020B0604030504040204" pitchFamily="50" charset="-128"/>
              </a:rPr>
              <a:t>がいない場合は</a:t>
            </a:r>
            <a:r>
              <a:rPr lang="ja-JP" altLang="en-US" sz="899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包括が担当</a:t>
            </a:r>
            <a:endParaRPr lang="ja-JP" altLang="en-US" sz="899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706932" y="5695146"/>
            <a:ext cx="1877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担当ケアマネがいない場合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栄養士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から直接連携シート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送ります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9" name="右矢印 168"/>
          <p:cNvSpPr/>
          <p:nvPr/>
        </p:nvSpPr>
        <p:spPr>
          <a:xfrm rot="10440276">
            <a:off x="1977650" y="5705696"/>
            <a:ext cx="1150947" cy="513075"/>
          </a:xfrm>
          <a:prstGeom prst="rightArrow">
            <a:avLst>
              <a:gd name="adj1" fmla="val 32382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59" y="5457056"/>
            <a:ext cx="525569" cy="525569"/>
          </a:xfrm>
          <a:prstGeom prst="rect">
            <a:avLst/>
          </a:prstGeom>
        </p:spPr>
      </p:pic>
      <p:pic>
        <p:nvPicPr>
          <p:cNvPr id="90" name="図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テキスト ボックス 92"/>
          <p:cNvSpPr txBox="1"/>
          <p:nvPr/>
        </p:nvSpPr>
        <p:spPr>
          <a:xfrm>
            <a:off x="6238856" y="12846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フローチャート: 結合子 39"/>
          <p:cNvSpPr/>
          <p:nvPr/>
        </p:nvSpPr>
        <p:spPr>
          <a:xfrm>
            <a:off x="148819" y="3900075"/>
            <a:ext cx="1121673" cy="112493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1" name="フローチャート: 結合子 65"/>
          <p:cNvSpPr/>
          <p:nvPr/>
        </p:nvSpPr>
        <p:spPr>
          <a:xfrm>
            <a:off x="148819" y="5241032"/>
            <a:ext cx="1121673" cy="1124933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4" name="フローチャート: 結合子 80"/>
          <p:cNvSpPr/>
          <p:nvPr/>
        </p:nvSpPr>
        <p:spPr>
          <a:xfrm>
            <a:off x="148819" y="6482406"/>
            <a:ext cx="1121673" cy="1124933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8" name="フローチャート: 結合子 93"/>
          <p:cNvSpPr/>
          <p:nvPr/>
        </p:nvSpPr>
        <p:spPr>
          <a:xfrm>
            <a:off x="138407" y="7860515"/>
            <a:ext cx="1121673" cy="1124933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55257" y="4016647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61164" y="5384799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４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5257" y="6625464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0623" y="7977087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６</a:t>
            </a:r>
          </a:p>
        </p:txBody>
      </p:sp>
      <p:grpSp>
        <p:nvGrpSpPr>
          <p:cNvPr id="150" name="図形グループ 48"/>
          <p:cNvGrpSpPr/>
          <p:nvPr/>
        </p:nvGrpSpPr>
        <p:grpSpPr>
          <a:xfrm>
            <a:off x="912270" y="3964387"/>
            <a:ext cx="800147" cy="1116866"/>
            <a:chOff x="2447899" y="932339"/>
            <a:chExt cx="800147" cy="1116866"/>
          </a:xfrm>
        </p:grpSpPr>
        <p:sp>
          <p:nvSpPr>
            <p:cNvPr id="151" name="円形吹き出し 150"/>
            <p:cNvSpPr/>
            <p:nvPr/>
          </p:nvSpPr>
          <p:spPr>
            <a:xfrm>
              <a:off x="2447899" y="932339"/>
              <a:ext cx="800147" cy="1083830"/>
            </a:xfrm>
            <a:prstGeom prst="wedgeEllipseCallout">
              <a:avLst>
                <a:gd name="adj1" fmla="val 65928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2457411" y="1053682"/>
              <a:ext cx="769441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先生、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栄養指導のため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訪問することになりました</a:t>
              </a:r>
            </a:p>
          </p:txBody>
        </p:sp>
      </p:grpSp>
      <p:pic>
        <p:nvPicPr>
          <p:cNvPr id="76" name="図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48" y="5271308"/>
            <a:ext cx="836868" cy="1008275"/>
          </a:xfrm>
          <a:prstGeom prst="rect">
            <a:avLst/>
          </a:prstGeom>
        </p:spPr>
      </p:pic>
      <p:sp>
        <p:nvSpPr>
          <p:cNvPr id="137" name="右矢印 136"/>
          <p:cNvSpPr/>
          <p:nvPr/>
        </p:nvSpPr>
        <p:spPr>
          <a:xfrm>
            <a:off x="2641671" y="8473501"/>
            <a:ext cx="922976" cy="355824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162" name="図 16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9264"/>
          <a:stretch>
            <a:fillRect/>
          </a:stretch>
        </p:blipFill>
        <p:spPr>
          <a:xfrm>
            <a:off x="5317427" y="7463573"/>
            <a:ext cx="1620915" cy="2486681"/>
          </a:xfrm>
          <a:prstGeom prst="rect">
            <a:avLst/>
          </a:prstGeom>
        </p:spPr>
      </p:pic>
      <p:sp>
        <p:nvSpPr>
          <p:cNvPr id="163" name="テキスト ボックス 162"/>
          <p:cNvSpPr txBox="1"/>
          <p:nvPr/>
        </p:nvSpPr>
        <p:spPr>
          <a:xfrm>
            <a:off x="4732611" y="6537176"/>
            <a:ext cx="1936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①訪問型サービスＣ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②居宅療養管理指導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③今回のみ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788" dirty="0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4678903" y="2288704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899" dirty="0">
                <a:latin typeface="Meiryo UI" panose="020B0604030504040204" pitchFamily="50" charset="-128"/>
                <a:ea typeface="Meiryo UI" panose="020B0604030504040204" pitchFamily="50" charset="-128"/>
              </a:rPr>
              <a:t>要介護認定の有無に関わらず利用可</a:t>
            </a: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09502FA1-56F7-E445-B7EC-C801482F70A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56" y="6788163"/>
            <a:ext cx="965939" cy="901141"/>
          </a:xfrm>
          <a:prstGeom prst="rect">
            <a:avLst/>
          </a:prstGeom>
        </p:spPr>
      </p:pic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1478DCEB-1224-414C-8E52-F20C5ECCE40A}"/>
              </a:ext>
            </a:extLst>
          </p:cNvPr>
          <p:cNvGrpSpPr/>
          <p:nvPr/>
        </p:nvGrpSpPr>
        <p:grpSpPr>
          <a:xfrm>
            <a:off x="2064910" y="1712640"/>
            <a:ext cx="996617" cy="800302"/>
            <a:chOff x="4258284" y="1704368"/>
            <a:chExt cx="996617" cy="800302"/>
          </a:xfrm>
        </p:grpSpPr>
        <p:sp>
          <p:nvSpPr>
            <p:cNvPr id="106" name="円形吹き出し 105">
              <a:extLst>
                <a:ext uri="{FF2B5EF4-FFF2-40B4-BE49-F238E27FC236}">
                  <a16:creationId xmlns:a16="http://schemas.microsoft.com/office/drawing/2014/main" id="{5B104DCE-1A33-5041-B0AD-D0FFC0138E85}"/>
                </a:ext>
              </a:extLst>
            </p:cNvPr>
            <p:cNvSpPr/>
            <p:nvPr/>
          </p:nvSpPr>
          <p:spPr>
            <a:xfrm flipH="1">
              <a:off x="4258284" y="1704368"/>
              <a:ext cx="996617" cy="631665"/>
            </a:xfrm>
            <a:prstGeom prst="wedgeEllipseCallout">
              <a:avLst>
                <a:gd name="adj1" fmla="val -57275"/>
                <a:gd name="adj2" fmla="val 11045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5BB4D577-D556-7F4F-899C-D618AD6B84F4}"/>
                </a:ext>
              </a:extLst>
            </p:cNvPr>
            <p:cNvSpPr txBox="1"/>
            <p:nvPr/>
          </p:nvSpPr>
          <p:spPr>
            <a:xfrm>
              <a:off x="4398238" y="1742175"/>
              <a:ext cx="769441" cy="7624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早いうち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に相談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した方が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いいよ！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05661D6B-96F6-A449-9572-BAACA869AEA4}"/>
              </a:ext>
            </a:extLst>
          </p:cNvPr>
          <p:cNvGrpSpPr/>
          <p:nvPr/>
        </p:nvGrpSpPr>
        <p:grpSpPr>
          <a:xfrm>
            <a:off x="2412949" y="834109"/>
            <a:ext cx="1088051" cy="806523"/>
            <a:chOff x="4486361" y="1534882"/>
            <a:chExt cx="614349" cy="806523"/>
          </a:xfrm>
        </p:grpSpPr>
        <p:sp>
          <p:nvSpPr>
            <p:cNvPr id="171" name="円形吹き出し 170">
              <a:extLst>
                <a:ext uri="{FF2B5EF4-FFF2-40B4-BE49-F238E27FC236}">
                  <a16:creationId xmlns:a16="http://schemas.microsoft.com/office/drawing/2014/main" id="{3DBDAEF5-4675-E241-8792-3AC7E28566BC}"/>
                </a:ext>
              </a:extLst>
            </p:cNvPr>
            <p:cNvSpPr/>
            <p:nvPr/>
          </p:nvSpPr>
          <p:spPr>
            <a:xfrm flipH="1">
              <a:off x="4486361" y="1534882"/>
              <a:ext cx="614349" cy="774505"/>
            </a:xfrm>
            <a:prstGeom prst="wedgeEllipseCallout">
              <a:avLst>
                <a:gd name="adj1" fmla="val -48240"/>
                <a:gd name="adj2" fmla="val 32641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9E8A4D85-FB76-5C47-88A7-76476C9A7727}"/>
                </a:ext>
              </a:extLst>
            </p:cNvPr>
            <p:cNvSpPr txBox="1"/>
            <p:nvPr/>
          </p:nvSpPr>
          <p:spPr>
            <a:xfrm>
              <a:off x="4488712" y="1578910"/>
              <a:ext cx="599543" cy="7624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○○さん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、食べる量が減ってるし痩せてきて元気がないみたい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73" name="図 172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6387317E-580E-0244-BAE4-D01D8EDA947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6"/>
          <a:stretch>
            <a:fillRect/>
          </a:stretch>
        </p:blipFill>
        <p:spPr>
          <a:xfrm>
            <a:off x="3488053" y="1127215"/>
            <a:ext cx="589019" cy="911578"/>
          </a:xfrm>
          <a:prstGeom prst="rect">
            <a:avLst/>
          </a:prstGeom>
        </p:spPr>
      </p:pic>
      <p:pic>
        <p:nvPicPr>
          <p:cNvPr id="175" name="図 174">
            <a:extLst>
              <a:ext uri="{FF2B5EF4-FFF2-40B4-BE49-F238E27FC236}">
                <a16:creationId xmlns:a16="http://schemas.microsoft.com/office/drawing/2014/main" id="{28893FFA-8979-9649-B0B4-1B3B0EFC659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69" y="1749823"/>
            <a:ext cx="546303" cy="670101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3BF99181-6D81-EB47-9E39-AB1647FB3F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67" y="1208301"/>
            <a:ext cx="525569" cy="525569"/>
          </a:xfrm>
          <a:prstGeom prst="rect">
            <a:avLst/>
          </a:prstGeom>
        </p:spPr>
      </p:pic>
      <p:sp>
        <p:nvSpPr>
          <p:cNvPr id="177" name="テキスト ボックス 176"/>
          <p:cNvSpPr txBox="1"/>
          <p:nvPr/>
        </p:nvSpPr>
        <p:spPr>
          <a:xfrm>
            <a:off x="2608937" y="3468128"/>
            <a:ext cx="2125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書類を直接役所へ 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円形吹き出し 177"/>
          <p:cNvSpPr/>
          <p:nvPr/>
        </p:nvSpPr>
        <p:spPr>
          <a:xfrm>
            <a:off x="4101520" y="3778697"/>
            <a:ext cx="1158744" cy="786967"/>
          </a:xfrm>
          <a:prstGeom prst="wedgeEllipseCallout">
            <a:avLst>
              <a:gd name="adj1" fmla="val -58361"/>
              <a:gd name="adj2" fmla="val 22334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4217238" y="3826326"/>
            <a:ext cx="923330" cy="7666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 smtClean="0">
                <a:latin typeface="+mj-ea"/>
                <a:ea typeface="+mj-ea"/>
              </a:rPr>
              <a:t>栄養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依頼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訪問可能な</a:t>
            </a:r>
            <a:endParaRPr lang="en-US" altLang="ja-JP" sz="9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日程を教え</a:t>
            </a:r>
            <a:endParaRPr lang="en-US" altLang="ja-JP" sz="9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て下さい。</a:t>
            </a:r>
            <a:endParaRPr lang="ja-JP" altLang="en-US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0" name="角丸四角形 179">
            <a:extLst>
              <a:ext uri="{FF2B5EF4-FFF2-40B4-BE49-F238E27FC236}">
                <a16:creationId xmlns:a16="http://schemas.microsoft.com/office/drawing/2014/main" id="{6138FAD3-A014-6C43-8485-0A1DC4A5025A}"/>
              </a:ext>
            </a:extLst>
          </p:cNvPr>
          <p:cNvSpPr/>
          <p:nvPr/>
        </p:nvSpPr>
        <p:spPr>
          <a:xfrm>
            <a:off x="1045979" y="2381289"/>
            <a:ext cx="3149459" cy="360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民生委員さんや福祉委員さん、ご家族のケアマネさん、主治医の先生など、気付いた方からの声掛けをお願いします。</a:t>
            </a: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1" name="図 180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296" b="4551"/>
          <a:stretch/>
        </p:blipFill>
        <p:spPr>
          <a:xfrm>
            <a:off x="2996952" y="1424608"/>
            <a:ext cx="579916" cy="907742"/>
          </a:xfrm>
          <a:prstGeom prst="rect">
            <a:avLst/>
          </a:prstGeom>
        </p:spPr>
      </p:pic>
      <p:grpSp>
        <p:nvGrpSpPr>
          <p:cNvPr id="182" name="グループ化 181"/>
          <p:cNvGrpSpPr/>
          <p:nvPr/>
        </p:nvGrpSpPr>
        <p:grpSpPr>
          <a:xfrm>
            <a:off x="1474306" y="6874558"/>
            <a:ext cx="1439367" cy="965530"/>
            <a:chOff x="1124744" y="7023234"/>
            <a:chExt cx="1439367" cy="965530"/>
          </a:xfrm>
        </p:grpSpPr>
        <p:sp>
          <p:nvSpPr>
            <p:cNvPr id="183" name="円形吹き出し 182">
              <a:extLst>
                <a:ext uri="{FF2B5EF4-FFF2-40B4-BE49-F238E27FC236}">
                  <a16:creationId xmlns:a16="http://schemas.microsoft.com/office/drawing/2014/main" id="{C98C2F64-D68E-064D-B78C-57AC501EC555}"/>
                </a:ext>
              </a:extLst>
            </p:cNvPr>
            <p:cNvSpPr/>
            <p:nvPr/>
          </p:nvSpPr>
          <p:spPr>
            <a:xfrm>
              <a:off x="1124744" y="7023234"/>
              <a:ext cx="1439367" cy="882093"/>
            </a:xfrm>
            <a:prstGeom prst="wedgeEllipseCallout">
              <a:avLst>
                <a:gd name="adj1" fmla="val 54516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7A8082FD-91F6-4942-9B83-27AF951C3153}"/>
                </a:ext>
              </a:extLst>
            </p:cNvPr>
            <p:cNvSpPr txBox="1"/>
            <p:nvPr/>
          </p:nvSpPr>
          <p:spPr>
            <a:xfrm>
              <a:off x="1242918" y="7050530"/>
              <a:ext cx="1161857" cy="9382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今の食事内容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なら</a:t>
              </a:r>
              <a:r>
                <a:rPr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・・</a:t>
              </a:r>
              <a:r>
                <a:rPr lang="ja-JP" altLang="en-US" sz="8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朝食</a:t>
              </a:r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は○○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を加えて</a:t>
              </a:r>
              <a:r>
                <a:rPr lang="ja-JP" altLang="en-US" sz="7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・・・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しっかり身体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づくりをしま</a:t>
              </a:r>
              <a:endPara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しょう！</a:t>
              </a:r>
              <a:endPara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85" name="図 18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" y="7782825"/>
            <a:ext cx="1237246" cy="1490655"/>
          </a:xfrm>
          <a:prstGeom prst="rect">
            <a:avLst/>
          </a:prstGeom>
        </p:spPr>
      </p:pic>
      <p:grpSp>
        <p:nvGrpSpPr>
          <p:cNvPr id="186" name="図形グループ 48"/>
          <p:cNvGrpSpPr/>
          <p:nvPr/>
        </p:nvGrpSpPr>
        <p:grpSpPr>
          <a:xfrm>
            <a:off x="1628800" y="7782824"/>
            <a:ext cx="931135" cy="1222054"/>
            <a:chOff x="1794825" y="1044479"/>
            <a:chExt cx="931135" cy="1067413"/>
          </a:xfrm>
        </p:grpSpPr>
        <p:sp>
          <p:nvSpPr>
            <p:cNvPr id="187" name="円形吹き出し 186"/>
            <p:cNvSpPr/>
            <p:nvPr/>
          </p:nvSpPr>
          <p:spPr>
            <a:xfrm>
              <a:off x="1925813" y="1044479"/>
              <a:ext cx="800147" cy="1031650"/>
            </a:xfrm>
            <a:prstGeom prst="wedgeEllipseCallout">
              <a:avLst>
                <a:gd name="adj1" fmla="val -63702"/>
                <a:gd name="adj2" fmla="val -44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88" name="テキスト ボックス 187"/>
            <p:cNvSpPr txBox="1"/>
            <p:nvPr/>
          </p:nvSpPr>
          <p:spPr>
            <a:xfrm>
              <a:off x="1794825" y="1116369"/>
              <a:ext cx="915635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あってこんな指導をしました。今後○○と考えます。</a:t>
              </a:r>
            </a:p>
          </p:txBody>
        </p:sp>
      </p:grpSp>
      <p:pic>
        <p:nvPicPr>
          <p:cNvPr id="189" name="図 18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r="24333"/>
          <a:stretch>
            <a:fillRect/>
          </a:stretch>
        </p:blipFill>
        <p:spPr>
          <a:xfrm>
            <a:off x="4365104" y="8083070"/>
            <a:ext cx="257506" cy="862364"/>
          </a:xfrm>
          <a:prstGeom prst="rect">
            <a:avLst/>
          </a:prstGeom>
        </p:spPr>
      </p:pic>
      <p:pic>
        <p:nvPicPr>
          <p:cNvPr id="190" name="図 18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08" y="8042126"/>
            <a:ext cx="542312" cy="870493"/>
          </a:xfrm>
          <a:prstGeom prst="rect">
            <a:avLst/>
          </a:prstGeom>
        </p:spPr>
      </p:pic>
      <p:pic>
        <p:nvPicPr>
          <p:cNvPr id="191" name="図 190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8771" r="41980">
                        <a14:foregroundMark x1="25939" y1="19655" x2="25939" y2="19655"/>
                        <a14:foregroundMark x1="25939" y1="19655" x2="34812" y2="16897"/>
                        <a14:foregroundMark x1="36177" y1="18966" x2="39249" y2="22414"/>
                        <a14:foregroundMark x1="39249" y1="24483" x2="38567" y2="28276"/>
                        <a14:foregroundMark x1="23208" y1="18621" x2="22526" y2="28276"/>
                        <a14:foregroundMark x1="27645" y1="22069" x2="34812" y2="22069"/>
                        <a14:foregroundMark x1="26962" y1="26552" x2="35154" y2="27241"/>
                        <a14:foregroundMark x1="26621" y1="85862" x2="35495" y2="85172"/>
                        <a14:foregroundMark x1="35836" y1="15172" x2="40956" y2="19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6944" r="57442" b="9316"/>
          <a:stretch>
            <a:fillRect/>
          </a:stretch>
        </p:blipFill>
        <p:spPr>
          <a:xfrm flipH="1">
            <a:off x="3767394" y="7977336"/>
            <a:ext cx="309678" cy="981298"/>
          </a:xfrm>
          <a:prstGeom prst="rect">
            <a:avLst/>
          </a:prstGeom>
        </p:spPr>
      </p:pic>
      <p:sp>
        <p:nvSpPr>
          <p:cNvPr id="192" name="テキスト ボックス 191"/>
          <p:cNvSpPr txBox="1"/>
          <p:nvPr/>
        </p:nvSpPr>
        <p:spPr>
          <a:xfrm>
            <a:off x="4226806" y="5642084"/>
            <a:ext cx="338554" cy="4940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 dirty="0">
                <a:latin typeface="+mj-ea"/>
                <a:ea typeface="+mj-ea"/>
              </a:rPr>
              <a:t>主治医</a:t>
            </a:r>
          </a:p>
        </p:txBody>
      </p:sp>
      <p:pic>
        <p:nvPicPr>
          <p:cNvPr id="123" name="図 12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04" y="3825009"/>
            <a:ext cx="996000" cy="1199999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611670" y="6512050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悩み解決！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31" y="6677001"/>
            <a:ext cx="624132" cy="9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4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角丸四角形 145"/>
          <p:cNvSpPr/>
          <p:nvPr/>
        </p:nvSpPr>
        <p:spPr>
          <a:xfrm>
            <a:off x="846792" y="7927306"/>
            <a:ext cx="3703263" cy="89396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1" name="角丸四角形 30"/>
          <p:cNvSpPr/>
          <p:nvPr/>
        </p:nvSpPr>
        <p:spPr>
          <a:xfrm>
            <a:off x="846793" y="2634254"/>
            <a:ext cx="5639365" cy="893961"/>
          </a:xfrm>
          <a:prstGeom prst="roundRect">
            <a:avLst>
              <a:gd name="adj" fmla="val 0"/>
            </a:avLst>
          </a:prstGeom>
          <a:noFill/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764047" y="6595822"/>
            <a:ext cx="5722106" cy="944387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68" name="角丸四角形 67"/>
          <p:cNvSpPr/>
          <p:nvPr/>
        </p:nvSpPr>
        <p:spPr>
          <a:xfrm>
            <a:off x="807051" y="5300432"/>
            <a:ext cx="5679102" cy="893961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90034" y="4027140"/>
            <a:ext cx="5691123" cy="893961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40" name="フローチャート: 結合子 39"/>
          <p:cNvSpPr/>
          <p:nvPr/>
        </p:nvSpPr>
        <p:spPr>
          <a:xfrm>
            <a:off x="148819" y="3801939"/>
            <a:ext cx="1121673" cy="1124933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704285" y="1265966"/>
            <a:ext cx="5781868" cy="893961"/>
          </a:xfrm>
          <a:prstGeom prst="roundRect">
            <a:avLst>
              <a:gd name="adj" fmla="val 0"/>
            </a:avLst>
          </a:prstGeom>
          <a:ln w="63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9" name="フローチャート: 結合子 18"/>
          <p:cNvSpPr/>
          <p:nvPr/>
        </p:nvSpPr>
        <p:spPr>
          <a:xfrm>
            <a:off x="143453" y="1146303"/>
            <a:ext cx="1121673" cy="1124933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29651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664" y="3979315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grpSp>
        <p:nvGrpSpPr>
          <p:cNvPr id="50" name="図形グループ 49"/>
          <p:cNvGrpSpPr/>
          <p:nvPr/>
        </p:nvGrpSpPr>
        <p:grpSpPr>
          <a:xfrm>
            <a:off x="2298983" y="752625"/>
            <a:ext cx="1523377" cy="1459166"/>
            <a:chOff x="2298983" y="752625"/>
            <a:chExt cx="1523377" cy="1459166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2"/>
            <a:stretch>
              <a:fillRect/>
            </a:stretch>
          </p:blipFill>
          <p:spPr>
            <a:xfrm>
              <a:off x="2871661" y="857580"/>
              <a:ext cx="950699" cy="1354211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4" t="-1" r="8950" b="31054"/>
            <a:stretch>
              <a:fillRect/>
            </a:stretch>
          </p:blipFill>
          <p:spPr>
            <a:xfrm flipH="1">
              <a:off x="2298983" y="752625"/>
              <a:ext cx="739846" cy="1384451"/>
            </a:xfrm>
            <a:prstGeom prst="rect">
              <a:avLst/>
            </a:prstGeom>
          </p:spPr>
        </p:pic>
      </p:grpSp>
      <p:grpSp>
        <p:nvGrpSpPr>
          <p:cNvPr id="49" name="図形グループ 48"/>
          <p:cNvGrpSpPr/>
          <p:nvPr/>
        </p:nvGrpSpPr>
        <p:grpSpPr>
          <a:xfrm>
            <a:off x="3861982" y="1027935"/>
            <a:ext cx="697574" cy="1288291"/>
            <a:chOff x="2550473" y="944733"/>
            <a:chExt cx="697574" cy="1288291"/>
          </a:xfrm>
        </p:grpSpPr>
        <p:sp>
          <p:nvSpPr>
            <p:cNvPr id="25" name="円形吹き出し 24"/>
            <p:cNvSpPr/>
            <p:nvPr/>
          </p:nvSpPr>
          <p:spPr>
            <a:xfrm>
              <a:off x="2550473" y="944733"/>
              <a:ext cx="697574" cy="1244780"/>
            </a:xfrm>
            <a:prstGeom prst="wedgeEllipseCallout">
              <a:avLst>
                <a:gd name="adj1" fmla="val -60397"/>
                <a:gd name="adj2" fmla="val -2557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682489" y="1020646"/>
              <a:ext cx="477054" cy="12123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管理栄養士さんに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相談してみましょう</a:t>
              </a: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340768" y="1280592"/>
            <a:ext cx="141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栄養面で</a:t>
            </a:r>
            <a:endParaRPr lang="en-US" altLang="ja-JP" sz="1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気になる</a:t>
            </a:r>
            <a:endParaRPr lang="en-US" altLang="ja-JP" sz="16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患者がいる</a:t>
            </a:r>
            <a:endParaRPr lang="ja-JP" altLang="en-US" sz="1743" b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550055" y="1280592"/>
            <a:ext cx="2089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①申込書と同意書を　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　 本人に渡す</a:t>
            </a:r>
            <a:endParaRPr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②栄養士への注意事項や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　　添付書類を準備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フローチャート: 結合子 65"/>
          <p:cNvSpPr/>
          <p:nvPr/>
        </p:nvSpPr>
        <p:spPr>
          <a:xfrm>
            <a:off x="148819" y="5143310"/>
            <a:ext cx="1121673" cy="1124933"/>
          </a:xfrm>
          <a:prstGeom prst="flowChartConnector">
            <a:avLst/>
          </a:prstGeom>
          <a:solidFill>
            <a:srgbClr val="DEA9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8571" y="528702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４</a:t>
            </a:r>
          </a:p>
        </p:txBody>
      </p:sp>
      <p:sp>
        <p:nvSpPr>
          <p:cNvPr id="75" name="右矢印 74"/>
          <p:cNvSpPr/>
          <p:nvPr/>
        </p:nvSpPr>
        <p:spPr>
          <a:xfrm rot="20382112" flipH="1">
            <a:off x="1932365" y="5792407"/>
            <a:ext cx="1027061" cy="94700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69" y="5235996"/>
            <a:ext cx="836868" cy="1008275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8" y="5095971"/>
            <a:ext cx="1015795" cy="1003356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2214587" y="5957337"/>
            <a:ext cx="29883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医師からの情報を　管理栄養士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ケアマネジャーに提供</a:t>
            </a:r>
          </a:p>
        </p:txBody>
      </p:sp>
      <p:sp>
        <p:nvSpPr>
          <p:cNvPr id="79" name="右矢印 78"/>
          <p:cNvSpPr/>
          <p:nvPr/>
        </p:nvSpPr>
        <p:spPr>
          <a:xfrm rot="749879">
            <a:off x="3907828" y="5785916"/>
            <a:ext cx="1658237" cy="135592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1" name="フローチャート: 結合子 80"/>
          <p:cNvSpPr/>
          <p:nvPr/>
        </p:nvSpPr>
        <p:spPr>
          <a:xfrm>
            <a:off x="148819" y="6482406"/>
            <a:ext cx="1121673" cy="112493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2664" y="6630749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5" y="6468761"/>
            <a:ext cx="853662" cy="1028509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0" t="4815" r="18035" b="-3494"/>
          <a:stretch>
            <a:fillRect/>
          </a:stretch>
        </p:blipFill>
        <p:spPr>
          <a:xfrm>
            <a:off x="4070768" y="6599098"/>
            <a:ext cx="438352" cy="986220"/>
          </a:xfrm>
          <a:prstGeom prst="rect">
            <a:avLst/>
          </a:prstGeom>
        </p:spPr>
      </p:pic>
      <p:sp>
        <p:nvSpPr>
          <p:cNvPr id="92" name="テキスト ボックス 91"/>
          <p:cNvSpPr txBox="1"/>
          <p:nvPr/>
        </p:nvSpPr>
        <p:spPr>
          <a:xfrm>
            <a:off x="4487733" y="6630543"/>
            <a:ext cx="196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①訪問型サービスＣ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②居宅療養管理指導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③今回のみ　</a:t>
            </a:r>
            <a:r>
              <a:rPr lang="en-US" altLang="ja-JP" sz="674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788" dirty="0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フローチャート: 結合子 93"/>
          <p:cNvSpPr/>
          <p:nvPr/>
        </p:nvSpPr>
        <p:spPr>
          <a:xfrm>
            <a:off x="138407" y="7785549"/>
            <a:ext cx="1121673" cy="1124933"/>
          </a:xfrm>
          <a:prstGeom prst="flowChartConnector">
            <a:avLst/>
          </a:prstGeom>
          <a:solidFill>
            <a:srgbClr val="B086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8030" y="792730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６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25999" y="2144688"/>
            <a:ext cx="2029723" cy="230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899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99">
                <a:latin typeface="Meiryo UI" panose="020B0604030504040204" pitchFamily="50" charset="-128"/>
                <a:ea typeface="Meiryo UI" panose="020B0604030504040204" pitchFamily="50" charset="-128"/>
              </a:rPr>
              <a:t>要介護認定の有無に関わらず利用可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653136" y="7984537"/>
            <a:ext cx="842282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栄養改善で</a:t>
            </a:r>
            <a:endParaRPr lang="en-US" altLang="ja-JP" sz="2249" b="1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19" y="5257790"/>
            <a:ext cx="603703" cy="1012500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4" y="6568526"/>
            <a:ext cx="624132" cy="940295"/>
          </a:xfrm>
          <a:prstGeom prst="rect">
            <a:avLst/>
          </a:prstGeom>
        </p:spPr>
      </p:pic>
      <p:sp>
        <p:nvSpPr>
          <p:cNvPr id="29" name="フローチャート: 結合子 28"/>
          <p:cNvSpPr/>
          <p:nvPr/>
        </p:nvSpPr>
        <p:spPr>
          <a:xfrm>
            <a:off x="151586" y="2485487"/>
            <a:ext cx="1121673" cy="112493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664" y="2633669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２</a:t>
            </a:r>
          </a:p>
        </p:txBody>
      </p:sp>
      <p:sp>
        <p:nvSpPr>
          <p:cNvPr id="108" name="円/楕円 107"/>
          <p:cNvSpPr/>
          <p:nvPr/>
        </p:nvSpPr>
        <p:spPr>
          <a:xfrm>
            <a:off x="5207552" y="3215612"/>
            <a:ext cx="149486" cy="14403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2"/>
          <a:stretch>
            <a:fillRect/>
          </a:stretch>
        </p:blipFill>
        <p:spPr>
          <a:xfrm flipH="1">
            <a:off x="4518665" y="2239112"/>
            <a:ext cx="1013081" cy="1340080"/>
          </a:xfrm>
          <a:prstGeom prst="rect">
            <a:avLst/>
          </a:prstGeom>
        </p:spPr>
      </p:pic>
      <p:sp>
        <p:nvSpPr>
          <p:cNvPr id="110" name="円形吹き出し 109"/>
          <p:cNvSpPr/>
          <p:nvPr/>
        </p:nvSpPr>
        <p:spPr>
          <a:xfrm>
            <a:off x="5229200" y="2227955"/>
            <a:ext cx="431274" cy="824610"/>
          </a:xfrm>
          <a:prstGeom prst="wedgeEllipseCallout">
            <a:avLst>
              <a:gd name="adj1" fmla="val -66585"/>
              <a:gd name="adj2" fmla="val 15995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268432" y="2227329"/>
            <a:ext cx="330860" cy="8280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お願いします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196752" y="2627498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501730" y="3092405"/>
            <a:ext cx="2125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130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直接役所へ 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30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ご本人・ご家族が役所へ</a:t>
            </a:r>
            <a:endParaRPr lang="en-US" altLang="ja-JP" sz="13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273752" y="3496966"/>
            <a:ext cx="1691489" cy="230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899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99">
                <a:latin typeface="Meiryo UI" panose="020B0604030504040204" pitchFamily="50" charset="-128"/>
                <a:ea typeface="Meiryo UI" panose="020B0604030504040204" pitchFamily="50" charset="-128"/>
              </a:rPr>
              <a:t>手段がない場合ご相談下さい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66" y="5324828"/>
            <a:ext cx="525569" cy="525569"/>
          </a:xfrm>
          <a:prstGeom prst="rect">
            <a:avLst/>
          </a:prstGeom>
        </p:spPr>
      </p:pic>
      <p:sp>
        <p:nvSpPr>
          <p:cNvPr id="118" name="テキスト ボックス 117"/>
          <p:cNvSpPr txBox="1"/>
          <p:nvPr/>
        </p:nvSpPr>
        <p:spPr>
          <a:xfrm>
            <a:off x="2530158" y="295367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</a:p>
        </p:txBody>
      </p:sp>
      <p:pic>
        <p:nvPicPr>
          <p:cNvPr id="119" name="図 1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58" y="2843271"/>
            <a:ext cx="474907" cy="474907"/>
          </a:xfrm>
          <a:prstGeom prst="rect">
            <a:avLst/>
          </a:prstGeom>
        </p:spPr>
      </p:pic>
      <p:sp>
        <p:nvSpPr>
          <p:cNvPr id="121" name="テキスト ボックス 120"/>
          <p:cNvSpPr txBox="1"/>
          <p:nvPr/>
        </p:nvSpPr>
        <p:spPr>
          <a:xfrm>
            <a:off x="6445132" y="4028705"/>
            <a:ext cx="323037" cy="22357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899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99">
                <a:latin typeface="Meiryo UI" panose="020B0604030504040204" pitchFamily="50" charset="-128"/>
                <a:ea typeface="Meiryo UI" panose="020B0604030504040204" pitchFamily="50" charset="-128"/>
              </a:rPr>
              <a:t>担当ケアマネがいない場合は包括</a:t>
            </a:r>
          </a:p>
        </p:txBody>
      </p:sp>
      <p:sp>
        <p:nvSpPr>
          <p:cNvPr id="117" name="角丸四角形 116"/>
          <p:cNvSpPr/>
          <p:nvPr/>
        </p:nvSpPr>
        <p:spPr>
          <a:xfrm>
            <a:off x="2152668" y="8951540"/>
            <a:ext cx="2397388" cy="468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</a:t>
            </a:r>
            <a:endParaRPr lang="en-US" altLang="ja-JP" sz="11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応じて連絡を取り合いましょう</a:t>
            </a:r>
            <a:endParaRPr kumimoji="1" lang="ja-JP" altLang="en-US" sz="11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425419" y="2462045"/>
            <a:ext cx="844562" cy="1224474"/>
          </a:xfrm>
          <a:prstGeom prst="rect">
            <a:avLst/>
          </a:prstGeom>
        </p:spPr>
      </p:pic>
      <p:sp>
        <p:nvSpPr>
          <p:cNvPr id="138" name="テキスト ボックス 137"/>
          <p:cNvSpPr txBox="1"/>
          <p:nvPr/>
        </p:nvSpPr>
        <p:spPr>
          <a:xfrm>
            <a:off x="0" y="704528"/>
            <a:ext cx="182453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主治医</a:t>
            </a: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の紹介の</a:t>
            </a:r>
            <a:r>
              <a: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39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管理栄養士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と行う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5" name="円形吹き出し 14"/>
          <p:cNvSpPr/>
          <p:nvPr/>
        </p:nvSpPr>
        <p:spPr>
          <a:xfrm>
            <a:off x="6193356" y="2119720"/>
            <a:ext cx="574803" cy="961005"/>
          </a:xfrm>
          <a:prstGeom prst="wedgeEllipseCallout">
            <a:avLst>
              <a:gd name="adj1" fmla="val -61050"/>
              <a:gd name="adj2" fmla="val 288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69201" y="2321736"/>
            <a:ext cx="623248" cy="7014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先生　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ありがとう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ございます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993821" y="7530480"/>
            <a:ext cx="3057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＊管理栄養士から医師へ直接電話等で質問することもあります</a:t>
            </a:r>
          </a:p>
        </p:txBody>
      </p:sp>
      <p:pic>
        <p:nvPicPr>
          <p:cNvPr id="93" name="図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テキスト ボックス 94"/>
          <p:cNvSpPr txBox="1"/>
          <p:nvPr/>
        </p:nvSpPr>
        <p:spPr>
          <a:xfrm>
            <a:off x="6238856" y="12846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フローチャート: 結合子 39"/>
          <p:cNvSpPr/>
          <p:nvPr/>
        </p:nvSpPr>
        <p:spPr>
          <a:xfrm>
            <a:off x="148310" y="3800872"/>
            <a:ext cx="1121673" cy="112493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9" name="フローチャート: 結合子 65"/>
          <p:cNvSpPr/>
          <p:nvPr/>
        </p:nvSpPr>
        <p:spPr>
          <a:xfrm>
            <a:off x="148310" y="5142243"/>
            <a:ext cx="1121673" cy="1124933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0" name="フローチャート: 結合子 80"/>
          <p:cNvSpPr/>
          <p:nvPr/>
        </p:nvSpPr>
        <p:spPr>
          <a:xfrm>
            <a:off x="148310" y="6481339"/>
            <a:ext cx="1121673" cy="1124933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6" name="フローチャート: 結合子 93"/>
          <p:cNvSpPr/>
          <p:nvPr/>
        </p:nvSpPr>
        <p:spPr>
          <a:xfrm>
            <a:off x="137898" y="7784482"/>
            <a:ext cx="1121673" cy="1124933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5257" y="397403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３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1164" y="528173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４</a:t>
            </a: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55257" y="6625464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0623" y="7922021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６</a:t>
            </a:r>
          </a:p>
        </p:txBody>
      </p:sp>
      <p:pic>
        <p:nvPicPr>
          <p:cNvPr id="147" name="図 1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20" y="7811174"/>
            <a:ext cx="891157" cy="1073681"/>
          </a:xfrm>
          <a:prstGeom prst="rect">
            <a:avLst/>
          </a:prstGeom>
        </p:spPr>
      </p:pic>
      <p:sp>
        <p:nvSpPr>
          <p:cNvPr id="148" name="テキスト ボックス 147"/>
          <p:cNvSpPr txBox="1"/>
          <p:nvPr/>
        </p:nvSpPr>
        <p:spPr>
          <a:xfrm>
            <a:off x="2306450" y="7988623"/>
            <a:ext cx="11945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1575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575">
                <a:latin typeface="Meiryo UI" panose="020B0604030504040204" pitchFamily="50" charset="-128"/>
                <a:ea typeface="Meiryo UI" panose="020B0604030504040204" pitchFamily="50" charset="-128"/>
              </a:rPr>
              <a:t>者へ</a:t>
            </a:r>
            <a:endParaRPr lang="en-US" altLang="ja-JP" sz="1575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75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pic>
        <p:nvPicPr>
          <p:cNvPr id="149" name="図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r="24333"/>
          <a:stretch>
            <a:fillRect/>
          </a:stretch>
        </p:blipFill>
        <p:spPr>
          <a:xfrm>
            <a:off x="4191407" y="8000429"/>
            <a:ext cx="257506" cy="862364"/>
          </a:xfrm>
          <a:prstGeom prst="rect">
            <a:avLst/>
          </a:prstGeom>
        </p:spPr>
      </p:pic>
      <p:pic>
        <p:nvPicPr>
          <p:cNvPr id="150" name="図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04" y="7959485"/>
            <a:ext cx="542312" cy="870493"/>
          </a:xfrm>
          <a:prstGeom prst="rect">
            <a:avLst/>
          </a:prstGeom>
        </p:spPr>
      </p:pic>
      <p:pic>
        <p:nvPicPr>
          <p:cNvPr id="151" name="図 15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8771" r="41980">
                        <a14:foregroundMark x1="25939" y1="19655" x2="25939" y2="19655"/>
                        <a14:foregroundMark x1="25939" y1="19655" x2="34812" y2="16897"/>
                        <a14:foregroundMark x1="36177" y1="18966" x2="39249" y2="22414"/>
                        <a14:foregroundMark x1="39249" y1="24483" x2="38567" y2="28276"/>
                        <a14:foregroundMark x1="23208" y1="18621" x2="22526" y2="28276"/>
                        <a14:foregroundMark x1="27645" y1="22069" x2="34812" y2="22069"/>
                        <a14:foregroundMark x1="26962" y1="26552" x2="35154" y2="27241"/>
                        <a14:foregroundMark x1="26621" y1="85862" x2="35495" y2="85172"/>
                        <a14:foregroundMark x1="35836" y1="15172" x2="40956" y2="19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6944" r="57442" b="9316"/>
          <a:stretch>
            <a:fillRect/>
          </a:stretch>
        </p:blipFill>
        <p:spPr>
          <a:xfrm flipH="1">
            <a:off x="3512580" y="7894695"/>
            <a:ext cx="309678" cy="981298"/>
          </a:xfrm>
          <a:prstGeom prst="rect">
            <a:avLst/>
          </a:prstGeom>
        </p:spPr>
      </p:pic>
      <p:sp>
        <p:nvSpPr>
          <p:cNvPr id="152" name="右矢印 151"/>
          <p:cNvSpPr/>
          <p:nvPr/>
        </p:nvSpPr>
        <p:spPr>
          <a:xfrm>
            <a:off x="2455225" y="8473501"/>
            <a:ext cx="922976" cy="355824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grpSp>
        <p:nvGrpSpPr>
          <p:cNvPr id="135" name="図形グループ 48"/>
          <p:cNvGrpSpPr/>
          <p:nvPr/>
        </p:nvGrpSpPr>
        <p:grpSpPr>
          <a:xfrm>
            <a:off x="786349" y="7833320"/>
            <a:ext cx="947462" cy="1258947"/>
            <a:chOff x="2300584" y="932339"/>
            <a:chExt cx="947462" cy="1099637"/>
          </a:xfrm>
        </p:grpSpPr>
        <p:sp>
          <p:nvSpPr>
            <p:cNvPr id="136" name="円形吹き出し 135"/>
            <p:cNvSpPr/>
            <p:nvPr/>
          </p:nvSpPr>
          <p:spPr>
            <a:xfrm>
              <a:off x="2447899" y="932339"/>
              <a:ext cx="800147" cy="1083830"/>
            </a:xfrm>
            <a:prstGeom prst="wedgeEllipseCallout">
              <a:avLst>
                <a:gd name="adj1" fmla="val 65928"/>
                <a:gd name="adj2" fmla="val -338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300584" y="1036453"/>
              <a:ext cx="915635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あってこんな指導をしました。今後○○と考えます。</a:t>
              </a:r>
            </a:p>
          </p:txBody>
        </p:sp>
      </p:grpSp>
      <p:pic>
        <p:nvPicPr>
          <p:cNvPr id="153" name="図 1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9264"/>
          <a:stretch>
            <a:fillRect/>
          </a:stretch>
        </p:blipFill>
        <p:spPr>
          <a:xfrm>
            <a:off x="5317427" y="7463573"/>
            <a:ext cx="1620915" cy="2486681"/>
          </a:xfrm>
          <a:prstGeom prst="rect">
            <a:avLst/>
          </a:prstGeom>
        </p:spPr>
      </p:pic>
      <p:cxnSp>
        <p:nvCxnSpPr>
          <p:cNvPr id="154" name="直線矢印コネクタ 153"/>
          <p:cNvCxnSpPr/>
          <p:nvPr/>
        </p:nvCxnSpPr>
        <p:spPr>
          <a:xfrm>
            <a:off x="4217936" y="4558054"/>
            <a:ext cx="1765504" cy="2180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円形吹き出し 154"/>
          <p:cNvSpPr/>
          <p:nvPr/>
        </p:nvSpPr>
        <p:spPr>
          <a:xfrm>
            <a:off x="4097299" y="3577265"/>
            <a:ext cx="1506168" cy="994432"/>
          </a:xfrm>
          <a:prstGeom prst="wedgeEllipseCallout">
            <a:avLst>
              <a:gd name="adj1" fmla="val -53032"/>
              <a:gd name="adj2" fmla="val 25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4253868" y="3513467"/>
            <a:ext cx="1215717" cy="1135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>
                <a:latin typeface="+mj-ea"/>
                <a:ea typeface="+mj-ea"/>
              </a:rPr>
              <a:t>　　</a:t>
            </a:r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栄養指導の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　依頼です。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ケアマネさん、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管理栄養士さん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　双方で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　日程調整を</a:t>
            </a:r>
            <a:endParaRPr lang="en-US" altLang="ja-JP" sz="95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>
                <a:latin typeface="メイリオ" panose="020B0604030504040204" pitchFamily="50" charset="-128"/>
                <a:ea typeface="メイリオ" panose="020B0604030504040204" pitchFamily="50" charset="-128"/>
              </a:rPr>
              <a:t>　　お願いします</a:t>
            </a:r>
          </a:p>
        </p:txBody>
      </p:sp>
      <p:pic>
        <p:nvPicPr>
          <p:cNvPr id="157" name="図 15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1362" y="3651887"/>
            <a:ext cx="763832" cy="903139"/>
          </a:xfrm>
          <a:prstGeom prst="rect">
            <a:avLst/>
          </a:prstGeom>
        </p:spPr>
      </p:pic>
      <p:pic>
        <p:nvPicPr>
          <p:cNvPr id="158" name="図 15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9" y="3877537"/>
            <a:ext cx="925598" cy="1115177"/>
          </a:xfrm>
          <a:prstGeom prst="rect">
            <a:avLst/>
          </a:prstGeom>
        </p:spPr>
      </p:pic>
      <p:pic>
        <p:nvPicPr>
          <p:cNvPr id="159" name="図 1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734" y="4352105"/>
            <a:ext cx="342717" cy="244029"/>
          </a:xfrm>
          <a:prstGeom prst="rect">
            <a:avLst/>
          </a:prstGeom>
        </p:spPr>
      </p:pic>
      <p:cxnSp>
        <p:nvCxnSpPr>
          <p:cNvPr id="160" name="直線矢印コネクタ 159"/>
          <p:cNvCxnSpPr/>
          <p:nvPr/>
        </p:nvCxnSpPr>
        <p:spPr>
          <a:xfrm flipH="1">
            <a:off x="2443533" y="4455825"/>
            <a:ext cx="935911" cy="24351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テキスト ボックス 160"/>
          <p:cNvSpPr txBox="1"/>
          <p:nvPr/>
        </p:nvSpPr>
        <p:spPr>
          <a:xfrm>
            <a:off x="2733746" y="4575761"/>
            <a:ext cx="134332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575" b="1">
                <a:latin typeface="Meiryo UI" panose="020B0604030504040204" pitchFamily="50" charset="-128"/>
                <a:ea typeface="Meiryo UI" panose="020B0604030504040204" pitchFamily="50" charset="-128"/>
              </a:rPr>
              <a:t>日程調整</a:t>
            </a:r>
          </a:p>
        </p:txBody>
      </p:sp>
      <p:sp>
        <p:nvSpPr>
          <p:cNvPr id="162" name="テキスト ボックス 161"/>
          <p:cNvSpPr txBox="1"/>
          <p:nvPr/>
        </p:nvSpPr>
        <p:spPr>
          <a:xfrm rot="21223828">
            <a:off x="4270156" y="4859858"/>
            <a:ext cx="116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訪問日決定！</a:t>
            </a:r>
          </a:p>
        </p:txBody>
      </p:sp>
      <p:sp>
        <p:nvSpPr>
          <p:cNvPr id="163" name="左右矢印 162"/>
          <p:cNvSpPr/>
          <p:nvPr/>
        </p:nvSpPr>
        <p:spPr>
          <a:xfrm>
            <a:off x="2483179" y="4803120"/>
            <a:ext cx="3034053" cy="150476"/>
          </a:xfrm>
          <a:prstGeom prst="leftRightArrow">
            <a:avLst>
              <a:gd name="adj1" fmla="val 4385"/>
              <a:gd name="adj2" fmla="val 32845"/>
            </a:avLst>
          </a:prstGeom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164" name="図形グループ 47"/>
          <p:cNvGrpSpPr/>
          <p:nvPr/>
        </p:nvGrpSpPr>
        <p:grpSpPr>
          <a:xfrm>
            <a:off x="3733277" y="4596134"/>
            <a:ext cx="568969" cy="533070"/>
            <a:chOff x="5040882" y="4239048"/>
            <a:chExt cx="751518" cy="686700"/>
          </a:xfrm>
        </p:grpSpPr>
        <p:grpSp>
          <p:nvGrpSpPr>
            <p:cNvPr id="165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67" name="図 166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68" name="図 167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66" name="ドーナツ 165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9" name="テキスト ボックス 168"/>
          <p:cNvSpPr txBox="1"/>
          <p:nvPr/>
        </p:nvSpPr>
        <p:spPr>
          <a:xfrm>
            <a:off x="2265451" y="4019718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>
                <a:latin typeface="Meiryo UI" panose="020B0604030504040204" pitchFamily="50" charset="-128"/>
                <a:ea typeface="Meiryo UI" panose="020B0604030504040204" pitchFamily="50" charset="-128"/>
              </a:rPr>
              <a:t>訪問依頼</a:t>
            </a:r>
          </a:p>
        </p:txBody>
      </p:sp>
      <p:pic>
        <p:nvPicPr>
          <p:cNvPr id="170" name="図 16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06" y="3848087"/>
            <a:ext cx="700043" cy="1174076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65" y="4455825"/>
            <a:ext cx="360629" cy="256783"/>
          </a:xfrm>
          <a:prstGeom prst="rect">
            <a:avLst/>
          </a:prstGeom>
        </p:spPr>
      </p:pic>
      <p:sp>
        <p:nvSpPr>
          <p:cNvPr id="172" name="テキスト ボックス 171"/>
          <p:cNvSpPr txBox="1"/>
          <p:nvPr/>
        </p:nvSpPr>
        <p:spPr>
          <a:xfrm>
            <a:off x="5754742" y="3907650"/>
            <a:ext cx="338554" cy="901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>
                <a:latin typeface="+mj-ea"/>
                <a:ea typeface="+mj-ea"/>
              </a:rPr>
              <a:t>担当</a:t>
            </a:r>
            <a:r>
              <a:rPr lang="en-US" altLang="ja-JP" sz="1000" b="1">
                <a:latin typeface="+mj-ea"/>
                <a:ea typeface="+mj-ea"/>
              </a:rPr>
              <a:t> </a:t>
            </a:r>
            <a:r>
              <a:rPr lang="ja-JP" altLang="en-US" sz="1000" b="1">
                <a:latin typeface="+mj-ea"/>
                <a:ea typeface="+mj-ea"/>
              </a:rPr>
              <a:t>ケアマネ</a:t>
            </a: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09502FA1-56F7-E445-B7EC-C801482F70A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24" y="6648624"/>
            <a:ext cx="965939" cy="901141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467726" y="7156147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悩み解決！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26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830411" y="3080792"/>
            <a:ext cx="5820735" cy="89396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5" name="角丸四角形 94"/>
          <p:cNvSpPr/>
          <p:nvPr/>
        </p:nvSpPr>
        <p:spPr>
          <a:xfrm>
            <a:off x="846792" y="8049343"/>
            <a:ext cx="3703263" cy="999857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837784" y="6425001"/>
            <a:ext cx="5887101" cy="1460514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04285" y="4232921"/>
            <a:ext cx="5946861" cy="1954582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726588" y="1317202"/>
            <a:ext cx="5946861" cy="893961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29651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33748" y="1280661"/>
            <a:ext cx="19111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①申込書を書く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（申込者：ケアマネ）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②添付書類を準備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右矢印 74"/>
          <p:cNvSpPr/>
          <p:nvPr/>
        </p:nvSpPr>
        <p:spPr>
          <a:xfrm rot="20382112" flipH="1" flipV="1">
            <a:off x="1753945" y="5238872"/>
            <a:ext cx="1187868" cy="86045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91" y="5196562"/>
            <a:ext cx="946418" cy="934829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1678370" y="5921249"/>
            <a:ext cx="25779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の情報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を歯科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衛生士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提供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729491" y="6655230"/>
            <a:ext cx="2026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①歯科</a:t>
            </a:r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へ</a:t>
            </a:r>
            <a:r>
              <a:rPr lang="ja-JP" altLang="en-US" sz="13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の紹介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②居宅療養管理指導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③今回のみ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788" dirty="0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581128" y="7977336"/>
            <a:ext cx="803938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口腔</a:t>
            </a:r>
            <a:r>
              <a:rPr lang="ja-JP" altLang="en-US" sz="20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</a:t>
            </a:r>
            <a:r>
              <a:rPr lang="ja-JP" altLang="en-US" sz="20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改善で</a:t>
            </a:r>
            <a:endParaRPr lang="en-US" altLang="ja-JP" sz="2000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sp>
        <p:nvSpPr>
          <p:cNvPr id="4" name="円/楕円 3"/>
          <p:cNvSpPr/>
          <p:nvPr/>
        </p:nvSpPr>
        <p:spPr>
          <a:xfrm>
            <a:off x="6125433" y="4148999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6" name="円/楕円 105"/>
          <p:cNvSpPr/>
          <p:nvPr/>
        </p:nvSpPr>
        <p:spPr>
          <a:xfrm>
            <a:off x="5821984" y="4131398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88013" y="4253408"/>
            <a:ext cx="237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日程調整と情報提供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871805" y="3044782"/>
            <a:ext cx="431274" cy="828098"/>
            <a:chOff x="5258582" y="2348037"/>
            <a:chExt cx="431274" cy="828098"/>
          </a:xfrm>
        </p:grpSpPr>
        <p:sp>
          <p:nvSpPr>
            <p:cNvPr id="110" name="円形吹き出し 109"/>
            <p:cNvSpPr/>
            <p:nvPr/>
          </p:nvSpPr>
          <p:spPr>
            <a:xfrm>
              <a:off x="5258582" y="2348037"/>
              <a:ext cx="431274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5302533" y="2348106"/>
              <a:ext cx="330860" cy="828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5" name="円形吹き出し 14"/>
          <p:cNvSpPr/>
          <p:nvPr/>
        </p:nvSpPr>
        <p:spPr>
          <a:xfrm>
            <a:off x="6112933" y="3046944"/>
            <a:ext cx="608966" cy="1083228"/>
          </a:xfrm>
          <a:prstGeom prst="wedgeEllipseCallout">
            <a:avLst>
              <a:gd name="adj1" fmla="val -85434"/>
              <a:gd name="adj2" fmla="val 214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85526" y="3172590"/>
            <a:ext cx="477054" cy="9584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歯科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衛生士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連絡します。</a:t>
            </a:r>
            <a:endParaRPr lang="ja-JP" altLang="en-US" sz="955" dirty="0"/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02" y="4942482"/>
            <a:ext cx="364982" cy="259882"/>
          </a:xfrm>
          <a:prstGeom prst="rect">
            <a:avLst/>
          </a:prstGeom>
        </p:spPr>
      </p:pic>
      <p:cxnSp>
        <p:nvCxnSpPr>
          <p:cNvPr id="38" name="直線矢印コネクタ 37"/>
          <p:cNvCxnSpPr/>
          <p:nvPr/>
        </p:nvCxnSpPr>
        <p:spPr>
          <a:xfrm flipH="1">
            <a:off x="1898979" y="5679845"/>
            <a:ext cx="1048086" cy="2289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1174221" y="3162579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283698" y="3697179"/>
            <a:ext cx="2125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書類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を市役所または包括へ 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09" y="5324750"/>
            <a:ext cx="525569" cy="525569"/>
          </a:xfrm>
          <a:prstGeom prst="rect">
            <a:avLst/>
          </a:prstGeom>
        </p:spPr>
      </p:pic>
      <p:sp>
        <p:nvSpPr>
          <p:cNvPr id="116" name="角丸四角形 115"/>
          <p:cNvSpPr/>
          <p:nvPr/>
        </p:nvSpPr>
        <p:spPr>
          <a:xfrm>
            <a:off x="704284" y="9162302"/>
            <a:ext cx="3864415" cy="250094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bIns="36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フローチャート以外でも、必要に応じて連絡を取り合いましょう</a:t>
            </a:r>
            <a:endParaRPr kumimoji="1" lang="ja-JP" altLang="en-US" sz="10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148234" y="1279410"/>
            <a:ext cx="141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口腔面で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気になる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高齢者がいる</a:t>
            </a:r>
            <a:endParaRPr lang="ja-JP" altLang="en-US" sz="1743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0" name="図形グループ 48"/>
          <p:cNvGrpSpPr/>
          <p:nvPr/>
        </p:nvGrpSpPr>
        <p:grpSpPr>
          <a:xfrm>
            <a:off x="3954565" y="862059"/>
            <a:ext cx="648303" cy="1306421"/>
            <a:chOff x="2599743" y="973308"/>
            <a:chExt cx="648303" cy="1306421"/>
          </a:xfrm>
        </p:grpSpPr>
        <p:sp>
          <p:nvSpPr>
            <p:cNvPr id="131" name="円形吹き出し 130"/>
            <p:cNvSpPr/>
            <p:nvPr/>
          </p:nvSpPr>
          <p:spPr>
            <a:xfrm>
              <a:off x="2599743" y="973308"/>
              <a:ext cx="648303" cy="1244780"/>
            </a:xfrm>
            <a:prstGeom prst="wedgeEllipseCallout">
              <a:avLst>
                <a:gd name="adj1" fmla="val -69955"/>
                <a:gd name="adj2" fmla="val -1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692870" y="1018535"/>
              <a:ext cx="477054" cy="12611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歯科衛生士さんに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相談してみましょう</a:t>
              </a:r>
            </a:p>
          </p:txBody>
        </p:sp>
      </p:grpSp>
      <p:sp>
        <p:nvSpPr>
          <p:cNvPr id="136" name="テキスト ボックス 135"/>
          <p:cNvSpPr txBox="1"/>
          <p:nvPr/>
        </p:nvSpPr>
        <p:spPr>
          <a:xfrm>
            <a:off x="1924720" y="4708027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依頼</a:t>
            </a:r>
          </a:p>
        </p:txBody>
      </p:sp>
      <p:grpSp>
        <p:nvGrpSpPr>
          <p:cNvPr id="138" name="図形グループ 48"/>
          <p:cNvGrpSpPr/>
          <p:nvPr/>
        </p:nvGrpSpPr>
        <p:grpSpPr>
          <a:xfrm>
            <a:off x="5578497" y="4296882"/>
            <a:ext cx="804002" cy="1090262"/>
            <a:chOff x="2534722" y="919811"/>
            <a:chExt cx="804002" cy="1090262"/>
          </a:xfrm>
        </p:grpSpPr>
        <p:sp>
          <p:nvSpPr>
            <p:cNvPr id="139" name="円形吹き出し 138"/>
            <p:cNvSpPr/>
            <p:nvPr/>
          </p:nvSpPr>
          <p:spPr>
            <a:xfrm>
              <a:off x="2534722" y="919811"/>
              <a:ext cx="804002" cy="1071435"/>
            </a:xfrm>
            <a:prstGeom prst="wedgeEllipseCallout">
              <a:avLst>
                <a:gd name="adj1" fmla="val -49340"/>
                <a:gd name="adj2" fmla="val 413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645103" y="1014550"/>
              <a:ext cx="623248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○○さん、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▲日の■時に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お伺いしますね</a:t>
              </a:r>
            </a:p>
          </p:txBody>
        </p:sp>
      </p:grpSp>
      <p:pic>
        <p:nvPicPr>
          <p:cNvPr id="149" name="図 1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154865" y="3110025"/>
            <a:ext cx="824458" cy="1195330"/>
          </a:xfrm>
          <a:prstGeom prst="rect">
            <a:avLst/>
          </a:prstGeom>
        </p:spPr>
      </p:pic>
      <p:sp>
        <p:nvSpPr>
          <p:cNvPr id="150" name="テキスト ボックス 149"/>
          <p:cNvSpPr txBox="1"/>
          <p:nvPr/>
        </p:nvSpPr>
        <p:spPr>
          <a:xfrm>
            <a:off x="3555264" y="1391616"/>
            <a:ext cx="338554" cy="901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b="1" dirty="0">
                <a:latin typeface="+mj-ea"/>
                <a:ea typeface="+mj-ea"/>
              </a:rPr>
              <a:t>担当</a:t>
            </a:r>
            <a:r>
              <a:rPr lang="en-US" altLang="ja-JP" sz="1000" b="1" dirty="0">
                <a:latin typeface="+mj-ea"/>
                <a:ea typeface="+mj-ea"/>
              </a:rPr>
              <a:t> </a:t>
            </a:r>
            <a:r>
              <a:rPr lang="ja-JP" altLang="en-US" sz="1000" b="1" dirty="0" smtClean="0">
                <a:latin typeface="+mj-ea"/>
                <a:ea typeface="+mj-ea"/>
              </a:rPr>
              <a:t>ケアマネ</a:t>
            </a:r>
            <a:endParaRPr lang="ja-JP" altLang="en-US" sz="1000" b="1" dirty="0">
              <a:latin typeface="+mj-ea"/>
              <a:ea typeface="+mj-ea"/>
            </a:endParaRPr>
          </a:p>
        </p:txBody>
      </p:sp>
      <p:pic>
        <p:nvPicPr>
          <p:cNvPr id="108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58" y="5046578"/>
            <a:ext cx="324295" cy="299922"/>
          </a:xfrm>
          <a:prstGeom prst="rect">
            <a:avLst/>
          </a:prstGeom>
        </p:spPr>
      </p:pic>
      <p:sp>
        <p:nvSpPr>
          <p:cNvPr id="118" name="フローチャート: 結合子 39"/>
          <p:cNvSpPr/>
          <p:nvPr/>
        </p:nvSpPr>
        <p:spPr>
          <a:xfrm>
            <a:off x="18840" y="4016680"/>
            <a:ext cx="1121673" cy="1124933"/>
          </a:xfrm>
          <a:prstGeom prst="flowChartConnector">
            <a:avLst/>
          </a:prstGeom>
          <a:solidFill>
            <a:srgbClr val="98C2A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19" name="フローチャート: 結合子 18"/>
          <p:cNvSpPr/>
          <p:nvPr/>
        </p:nvSpPr>
        <p:spPr>
          <a:xfrm>
            <a:off x="79545" y="1160190"/>
            <a:ext cx="1121673" cy="1124933"/>
          </a:xfrm>
          <a:prstGeom prst="flowChartConnector">
            <a:avLst/>
          </a:prstGeom>
          <a:solidFill>
            <a:srgbClr val="60C0A2"/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1" name="フローチャート: 結合子 65"/>
          <p:cNvSpPr/>
          <p:nvPr/>
        </p:nvSpPr>
        <p:spPr>
          <a:xfrm>
            <a:off x="68030" y="6349017"/>
            <a:ext cx="1121673" cy="1124933"/>
          </a:xfrm>
          <a:prstGeom prst="flowChartConnector">
            <a:avLst/>
          </a:prstGeom>
          <a:solidFill>
            <a:srgbClr val="43A95B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2" name="フローチャート: 結合子 80"/>
          <p:cNvSpPr/>
          <p:nvPr/>
        </p:nvSpPr>
        <p:spPr>
          <a:xfrm>
            <a:off x="84087" y="7947255"/>
            <a:ext cx="1121673" cy="1124933"/>
          </a:xfrm>
          <a:prstGeom prst="flowChartConnector">
            <a:avLst/>
          </a:prstGeom>
          <a:solidFill>
            <a:srgbClr val="21913E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4" name="フローチャート: 結合子 28"/>
          <p:cNvSpPr/>
          <p:nvPr/>
        </p:nvSpPr>
        <p:spPr>
          <a:xfrm>
            <a:off x="28597" y="2814206"/>
            <a:ext cx="1121673" cy="1124933"/>
          </a:xfrm>
          <a:prstGeom prst="flowChartConnector">
            <a:avLst/>
          </a:prstGeom>
          <a:solidFill>
            <a:srgbClr val="ADDB45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86737" y="1380666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１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62177" y="4293938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３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04347" y="6653103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４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193374" y="8241303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５</a:t>
            </a: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142089" y="3084187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２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0" y="704528"/>
            <a:ext cx="235352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ケアマネジャー</a:t>
            </a:r>
            <a:r>
              <a:rPr lang="ja-JP" altLang="en-US" sz="11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の申込みの</a:t>
            </a:r>
            <a:r>
              <a:rPr kumimoji="1" lang="ja-JP" altLang="en-US" sz="11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52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rgbClr val="92D050"/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歯科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衛生士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行う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 rot="21223828">
            <a:off x="3832054" y="5308872"/>
            <a:ext cx="132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</a:t>
            </a:r>
            <a:r>
              <a:rPr kumimoji="1" lang="ja-JP" altLang="en-US" sz="1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日決定！</a:t>
            </a:r>
          </a:p>
        </p:txBody>
      </p:sp>
      <p:grpSp>
        <p:nvGrpSpPr>
          <p:cNvPr id="154" name="図形グループ 47"/>
          <p:cNvGrpSpPr/>
          <p:nvPr/>
        </p:nvGrpSpPr>
        <p:grpSpPr>
          <a:xfrm>
            <a:off x="4406684" y="5561517"/>
            <a:ext cx="607641" cy="597456"/>
            <a:chOff x="5040882" y="4239048"/>
            <a:chExt cx="751518" cy="686700"/>
          </a:xfrm>
        </p:grpSpPr>
        <p:grpSp>
          <p:nvGrpSpPr>
            <p:cNvPr id="155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57" name="図 1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56" name="ドーナツ 155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6238856" y="128463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1220842" y="802470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sp>
        <p:nvSpPr>
          <p:cNvPr id="163" name="右矢印 162"/>
          <p:cNvSpPr/>
          <p:nvPr/>
        </p:nvSpPr>
        <p:spPr>
          <a:xfrm>
            <a:off x="3161204" y="8445432"/>
            <a:ext cx="484741" cy="355824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grpSp>
        <p:nvGrpSpPr>
          <p:cNvPr id="164" name="図形グループ 48"/>
          <p:cNvGrpSpPr/>
          <p:nvPr/>
        </p:nvGrpSpPr>
        <p:grpSpPr>
          <a:xfrm>
            <a:off x="1231302" y="8289052"/>
            <a:ext cx="1444671" cy="961672"/>
            <a:chOff x="2327835" y="1004346"/>
            <a:chExt cx="883312" cy="1082329"/>
          </a:xfrm>
        </p:grpSpPr>
        <p:sp>
          <p:nvSpPr>
            <p:cNvPr id="165" name="円形吹き出し 164"/>
            <p:cNvSpPr/>
            <p:nvPr/>
          </p:nvSpPr>
          <p:spPr>
            <a:xfrm>
              <a:off x="2327835" y="1004346"/>
              <a:ext cx="883312" cy="988743"/>
            </a:xfrm>
            <a:prstGeom prst="wedgeEllipseCallout">
              <a:avLst>
                <a:gd name="adj1" fmla="val 54500"/>
                <a:gd name="adj2" fmla="val -45306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2429112" y="1091153"/>
              <a:ext cx="672114" cy="9955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こんな課題があって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こんな指導をしました。今後○○と考えます。</a:t>
              </a:r>
            </a:p>
          </p:txBody>
        </p:sp>
      </p:grpSp>
      <p:cxnSp>
        <p:nvCxnSpPr>
          <p:cNvPr id="141" name="直線矢印コネクタ 140"/>
          <p:cNvCxnSpPr/>
          <p:nvPr/>
        </p:nvCxnSpPr>
        <p:spPr>
          <a:xfrm>
            <a:off x="4604076" y="5178939"/>
            <a:ext cx="531702" cy="3967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円形吹き出し 34"/>
          <p:cNvSpPr/>
          <p:nvPr/>
        </p:nvSpPr>
        <p:spPr>
          <a:xfrm flipH="1">
            <a:off x="2997283" y="4550658"/>
            <a:ext cx="1076708" cy="774505"/>
          </a:xfrm>
          <a:prstGeom prst="wedgeEllipseCallout">
            <a:avLst>
              <a:gd name="adj1" fmla="val -59598"/>
              <a:gd name="adj2" fmla="val -2193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42953" y="4589451"/>
            <a:ext cx="915635" cy="76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口腔の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依頼です。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訪問可能な日程を教えて下さい。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989E51D9-A8BC-4A4D-84EC-01A1F930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06" y="5460863"/>
            <a:ext cx="364982" cy="259882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027481" y="6954298"/>
            <a:ext cx="1439367" cy="990684"/>
            <a:chOff x="1063977" y="6941277"/>
            <a:chExt cx="1439367" cy="990684"/>
          </a:xfrm>
        </p:grpSpPr>
        <p:sp>
          <p:nvSpPr>
            <p:cNvPr id="176" name="円形吹き出し 175">
              <a:extLst>
                <a:ext uri="{FF2B5EF4-FFF2-40B4-BE49-F238E27FC236}">
                  <a16:creationId xmlns:a16="http://schemas.microsoft.com/office/drawing/2014/main" id="{C98C2F64-D68E-064D-B78C-57AC501EC555}"/>
                </a:ext>
              </a:extLst>
            </p:cNvPr>
            <p:cNvSpPr/>
            <p:nvPr/>
          </p:nvSpPr>
          <p:spPr>
            <a:xfrm>
              <a:off x="1063977" y="6941277"/>
              <a:ext cx="1439367" cy="990684"/>
            </a:xfrm>
            <a:prstGeom prst="wedgeEllipseCallout">
              <a:avLst>
                <a:gd name="adj1" fmla="val 49222"/>
                <a:gd name="adj2" fmla="val -4312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75" name="テキスト ボックス 174">
              <a:extLst>
                <a:ext uri="{FF2B5EF4-FFF2-40B4-BE49-F238E27FC236}">
                  <a16:creationId xmlns:a16="http://schemas.microsoft.com/office/drawing/2014/main" id="{7A8082FD-91F6-4942-9B83-27AF951C3153}"/>
                </a:ext>
              </a:extLst>
            </p:cNvPr>
            <p:cNvSpPr txBox="1"/>
            <p:nvPr/>
          </p:nvSpPr>
          <p:spPr>
            <a:xfrm>
              <a:off x="1218640" y="7062987"/>
              <a:ext cx="1208023" cy="7493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今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のお口の状態なら</a:t>
              </a:r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・・・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○○のことに注意して生活して下さい。</a:t>
              </a:r>
              <a:endPara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78" name="図 177">
            <a:extLst>
              <a:ext uri="{FF2B5EF4-FFF2-40B4-BE49-F238E27FC236}">
                <a16:creationId xmlns:a16="http://schemas.microsoft.com/office/drawing/2014/main" id="{7B06AFC1-EC64-2C40-9181-C47F8D63A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03" y="8076683"/>
            <a:ext cx="806145" cy="796273"/>
          </a:xfrm>
          <a:prstGeom prst="rect">
            <a:avLst/>
          </a:prstGeom>
        </p:spPr>
      </p:pic>
      <p:sp>
        <p:nvSpPr>
          <p:cNvPr id="181" name="角丸四角形 180">
            <a:extLst>
              <a:ext uri="{FF2B5EF4-FFF2-40B4-BE49-F238E27FC236}">
                <a16:creationId xmlns:a16="http://schemas.microsoft.com/office/drawing/2014/main" id="{7A39393B-22BA-0E43-A594-8BF7541F9F8A}"/>
              </a:ext>
            </a:extLst>
          </p:cNvPr>
          <p:cNvSpPr/>
          <p:nvPr/>
        </p:nvSpPr>
        <p:spPr>
          <a:xfrm>
            <a:off x="683107" y="2200832"/>
            <a:ext cx="2978739" cy="648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認定</a:t>
            </a:r>
            <a:r>
              <a:rPr kumimoji="1"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のない方や要介護の方でも利用できます。</a:t>
            </a:r>
            <a:endParaRPr kumimoji="1"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＊同行訪問した結果、ケアプラン作成（給付管理）の対象とならなかった場合は、ケアマネジメントに対する手数料を市からお支払いします。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1" y="4243721"/>
            <a:ext cx="757941" cy="886150"/>
          </a:xfrm>
          <a:prstGeom prst="rect">
            <a:avLst/>
          </a:prstGeom>
        </p:spPr>
      </p:pic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ED48FB77-5AB2-4945-A6E4-357972154129}"/>
              </a:ext>
            </a:extLst>
          </p:cNvPr>
          <p:cNvCxnSpPr/>
          <p:nvPr/>
        </p:nvCxnSpPr>
        <p:spPr>
          <a:xfrm>
            <a:off x="5664493" y="5847255"/>
            <a:ext cx="539152" cy="612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4" name="図 183">
            <a:extLst>
              <a:ext uri="{FF2B5EF4-FFF2-40B4-BE49-F238E27FC236}">
                <a16:creationId xmlns:a16="http://schemas.microsoft.com/office/drawing/2014/main" id="{09A96481-AB57-2F44-B536-CDFA70B60E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7009181"/>
            <a:ext cx="965939" cy="901141"/>
          </a:xfrm>
          <a:prstGeom prst="rect">
            <a:avLst/>
          </a:prstGeom>
        </p:spPr>
      </p:pic>
      <p:pic>
        <p:nvPicPr>
          <p:cNvPr id="186" name="図 185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DC336EFD-DDFA-9A4F-A1E0-F5326E7C4E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3047274" y="1022185"/>
            <a:ext cx="614572" cy="1140282"/>
          </a:xfrm>
          <a:prstGeom prst="rect">
            <a:avLst/>
          </a:prstGeom>
        </p:spPr>
      </p:pic>
      <p:pic>
        <p:nvPicPr>
          <p:cNvPr id="187" name="図 186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4C0092B0-3698-5748-9163-1128952E00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t="1" r="24433" b="40541"/>
          <a:stretch>
            <a:fillRect/>
          </a:stretch>
        </p:blipFill>
        <p:spPr>
          <a:xfrm>
            <a:off x="4218455" y="2949078"/>
            <a:ext cx="561561" cy="967482"/>
          </a:xfrm>
          <a:prstGeom prst="rect">
            <a:avLst/>
          </a:prstGeom>
        </p:spPr>
      </p:pic>
      <p:pic>
        <p:nvPicPr>
          <p:cNvPr id="188" name="図 187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C3B9212A-586A-7F4E-B9B0-0D58FF674A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5142651" y="5131783"/>
            <a:ext cx="538156" cy="1036187"/>
          </a:xfrm>
          <a:prstGeom prst="rect">
            <a:avLst/>
          </a:prstGeom>
        </p:spPr>
      </p:pic>
      <p:pic>
        <p:nvPicPr>
          <p:cNvPr id="189" name="図 188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926526A9-4E9F-5646-B163-3F0DF65769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3628032" y="8215704"/>
            <a:ext cx="413554" cy="796273"/>
          </a:xfrm>
          <a:prstGeom prst="rect">
            <a:avLst/>
          </a:prstGeom>
        </p:spPr>
      </p:pic>
      <p:pic>
        <p:nvPicPr>
          <p:cNvPr id="190" name="図 189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FEE6F307-A0FE-2746-A018-A2780B293E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6686" b="-1006"/>
          <a:stretch>
            <a:fillRect/>
          </a:stretch>
        </p:blipFill>
        <p:spPr>
          <a:xfrm>
            <a:off x="3188719" y="6820548"/>
            <a:ext cx="410402" cy="1103557"/>
          </a:xfrm>
          <a:prstGeom prst="rect">
            <a:avLst/>
          </a:prstGeom>
        </p:spPr>
      </p:pic>
      <p:pic>
        <p:nvPicPr>
          <p:cNvPr id="191" name="図 190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1D7D6CFC-E68D-B94F-AB04-2448F0FF44C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4" b="447"/>
          <a:stretch>
            <a:fillRect/>
          </a:stretch>
        </p:blipFill>
        <p:spPr>
          <a:xfrm flipH="1">
            <a:off x="4388226" y="6854324"/>
            <a:ext cx="468739" cy="1036007"/>
          </a:xfrm>
          <a:prstGeom prst="rect">
            <a:avLst/>
          </a:prstGeom>
        </p:spPr>
      </p:pic>
      <p:pic>
        <p:nvPicPr>
          <p:cNvPr id="192" name="図 191" descr="クマ, 帽子 が含まれている画像&#10;&#10;自動的に生成された説明">
            <a:extLst>
              <a:ext uri="{FF2B5EF4-FFF2-40B4-BE49-F238E27FC236}">
                <a16:creationId xmlns:a16="http://schemas.microsoft.com/office/drawing/2014/main" id="{37BD8E31-F8AD-EC43-987D-0D504675D5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45" y="5473026"/>
            <a:ext cx="527273" cy="716312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5BF748D0-8535-AD45-A8F1-CA77E5FA920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16" y="8104109"/>
            <a:ext cx="1739127" cy="1788406"/>
          </a:xfrm>
          <a:prstGeom prst="rect">
            <a:avLst/>
          </a:prstGeom>
        </p:spPr>
      </p:pic>
      <p:pic>
        <p:nvPicPr>
          <p:cNvPr id="91" name="図 90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19" y="4970207"/>
            <a:ext cx="803792" cy="1197763"/>
          </a:xfrm>
          <a:prstGeom prst="rect">
            <a:avLst/>
          </a:prstGeom>
        </p:spPr>
      </p:pic>
      <p:pic>
        <p:nvPicPr>
          <p:cNvPr id="93" name="図 92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86" y="6689657"/>
            <a:ext cx="629767" cy="1182460"/>
          </a:xfrm>
          <a:prstGeom prst="rect">
            <a:avLst/>
          </a:prstGeom>
        </p:spPr>
      </p:pic>
      <p:pic>
        <p:nvPicPr>
          <p:cNvPr id="94" name="図 93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35" y="7985219"/>
            <a:ext cx="586392" cy="1076770"/>
          </a:xfrm>
          <a:prstGeom prst="rect">
            <a:avLst/>
          </a:prstGeom>
        </p:spPr>
      </p:pic>
      <p:pic>
        <p:nvPicPr>
          <p:cNvPr id="96" name="図 95" descr="C:\Users\2796\AppData\Local\Microsoft\Windows\INetCache\IE\OER2BX9W\image3.png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89" y="1348803"/>
            <a:ext cx="786999" cy="72982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角丸四角形吹き出し 96">
            <a:extLst>
              <a:ext uri="{FF2B5EF4-FFF2-40B4-BE49-F238E27FC236}">
                <a16:creationId xmlns:a16="http://schemas.microsoft.com/office/drawing/2014/main" id="{B185C670-4067-0848-B178-3F0D5D21F661}"/>
              </a:ext>
            </a:extLst>
          </p:cNvPr>
          <p:cNvSpPr/>
          <p:nvPr/>
        </p:nvSpPr>
        <p:spPr>
          <a:xfrm>
            <a:off x="3771257" y="2072783"/>
            <a:ext cx="2995161" cy="935227"/>
          </a:xfrm>
          <a:prstGeom prst="wedgeRoundRectCallout">
            <a:avLst>
              <a:gd name="adj1" fmla="val -8210"/>
              <a:gd name="adj2" fmla="val -6541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lvl="0"/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・利用者基本情報</a:t>
            </a:r>
            <a:endParaRPr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・いきいき笑顔応援</a:t>
            </a:r>
            <a:r>
              <a:rPr kumimoji="1" lang="ja-JP" altLang="en-US" sz="1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アセスメントシート（総合）</a:t>
            </a:r>
            <a:endParaRPr kumimoji="1" lang="en-US" altLang="ja-JP" sz="10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・栄養　口腔アセスメントシート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・基本チェックリスト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・ケアプラン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（申込時点で作成済みの書類のみで可）</a:t>
            </a:r>
            <a:endParaRPr kumimoji="1" lang="ja-JP" altLang="en-US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2" name="図 181">
            <a:extLst>
              <a:ext uri="{FF2B5EF4-FFF2-40B4-BE49-F238E27FC236}">
                <a16:creationId xmlns:a16="http://schemas.microsoft.com/office/drawing/2014/main" id="{3BF99181-6D81-EB47-9E39-AB1647FB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78" y="1717854"/>
            <a:ext cx="525569" cy="525569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721928" y="6411484"/>
            <a:ext cx="2403222" cy="438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224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悩み解決！</a:t>
            </a:r>
            <a:r>
              <a:rPr lang="ja-JP" altLang="en-US" sz="2249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lang="ja-JP" altLang="en-US" sz="2249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29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角丸四角形 100">
            <a:extLst>
              <a:ext uri="{FF2B5EF4-FFF2-40B4-BE49-F238E27FC236}">
                <a16:creationId xmlns:a16="http://schemas.microsoft.com/office/drawing/2014/main" id="{6138FAD3-A014-6C43-8485-0A1DC4A5025A}"/>
              </a:ext>
            </a:extLst>
          </p:cNvPr>
          <p:cNvSpPr/>
          <p:nvPr/>
        </p:nvSpPr>
        <p:spPr>
          <a:xfrm>
            <a:off x="1045979" y="2466740"/>
            <a:ext cx="3149459" cy="360000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kumimoji="1"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民生委員さんや福祉委員さん、ご家族のケアマネさん、主治医の先生など、気付いた方からの声掛けをお願いします。</a:t>
            </a:r>
            <a:endParaRPr kumimoji="1" lang="en-US" altLang="ja-JP" sz="9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830411" y="3080792"/>
            <a:ext cx="5820735" cy="89396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95" name="角丸四角形 94"/>
          <p:cNvSpPr/>
          <p:nvPr/>
        </p:nvSpPr>
        <p:spPr>
          <a:xfrm>
            <a:off x="1148563" y="8021917"/>
            <a:ext cx="3864894" cy="1022547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2" name="角丸四角形 81"/>
          <p:cNvSpPr/>
          <p:nvPr/>
        </p:nvSpPr>
        <p:spPr>
          <a:xfrm>
            <a:off x="764046" y="6437830"/>
            <a:ext cx="5887101" cy="1447850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0" name="角丸四角形 29"/>
          <p:cNvSpPr/>
          <p:nvPr/>
        </p:nvSpPr>
        <p:spPr>
          <a:xfrm>
            <a:off x="704285" y="4232921"/>
            <a:ext cx="5946861" cy="1954582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20" name="角丸四角形 19"/>
          <p:cNvSpPr/>
          <p:nvPr/>
        </p:nvSpPr>
        <p:spPr>
          <a:xfrm>
            <a:off x="624443" y="1094963"/>
            <a:ext cx="5946861" cy="1224803"/>
          </a:xfrm>
          <a:prstGeom prst="roundRect">
            <a:avLst>
              <a:gd name="adj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30" y="1296510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/>
              <a:t>１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87898" y="1695694"/>
            <a:ext cx="1681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申込書を書く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（申込者：本人）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右矢印 74"/>
          <p:cNvSpPr/>
          <p:nvPr/>
        </p:nvSpPr>
        <p:spPr>
          <a:xfrm rot="20382112" flipH="1" flipV="1">
            <a:off x="1753945" y="5238872"/>
            <a:ext cx="1187868" cy="86045"/>
          </a:xfrm>
          <a:prstGeom prst="rightArrow">
            <a:avLst>
              <a:gd name="adj1" fmla="val 8372"/>
              <a:gd name="adj2" fmla="val 46679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89" y="5123983"/>
            <a:ext cx="946418" cy="934829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1694682" y="5947704"/>
            <a:ext cx="25779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の情報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を歯科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衛生士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提供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665593" y="6674028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5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サービスの方向性を判断</a:t>
            </a:r>
            <a:endParaRPr lang="en-US" altLang="ja-JP" sz="135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①歯科への紹介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②居宅療養管理指導</a:t>
            </a:r>
            <a:endParaRPr lang="en-US" altLang="ja-JP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50" dirty="0">
                <a:latin typeface="Meiryo UI" panose="020B0604030504040204" pitchFamily="50" charset="-128"/>
                <a:ea typeface="Meiryo UI" panose="020B0604030504040204" pitchFamily="50" charset="-128"/>
              </a:rPr>
              <a:t>③今回のみ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788" dirty="0">
                <a:latin typeface="Meiryo UI" panose="020B0604030504040204" pitchFamily="50" charset="-128"/>
                <a:ea typeface="Meiryo UI" panose="020B0604030504040204" pitchFamily="50" charset="-128"/>
              </a:rPr>
              <a:t>数ヵ月後再度訪問</a:t>
            </a:r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923306" y="7995862"/>
            <a:ext cx="803938" cy="1910138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0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口腔</a:t>
            </a:r>
            <a:r>
              <a:rPr lang="ja-JP" altLang="en-US" sz="2000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</a:t>
            </a:r>
            <a:r>
              <a:rPr lang="ja-JP" altLang="en-US" sz="2000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改善で</a:t>
            </a:r>
            <a:endParaRPr lang="en-US" altLang="ja-JP" sz="2000" b="1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24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いきいき笑顔！</a:t>
            </a:r>
          </a:p>
        </p:txBody>
      </p:sp>
      <p:sp>
        <p:nvSpPr>
          <p:cNvPr id="4" name="円/楕円 3"/>
          <p:cNvSpPr/>
          <p:nvPr/>
        </p:nvSpPr>
        <p:spPr>
          <a:xfrm>
            <a:off x="6125433" y="4148999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06" name="円/楕円 105"/>
          <p:cNvSpPr/>
          <p:nvPr/>
        </p:nvSpPr>
        <p:spPr>
          <a:xfrm>
            <a:off x="5821984" y="4131398"/>
            <a:ext cx="25717" cy="71839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88013" y="4253408"/>
            <a:ext cx="237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日程調整と情報提供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4871805" y="3044782"/>
            <a:ext cx="357395" cy="828098"/>
            <a:chOff x="5258582" y="2348037"/>
            <a:chExt cx="357395" cy="828098"/>
          </a:xfrm>
        </p:grpSpPr>
        <p:sp>
          <p:nvSpPr>
            <p:cNvPr id="110" name="円形吹き出し 109"/>
            <p:cNvSpPr/>
            <p:nvPr/>
          </p:nvSpPr>
          <p:spPr>
            <a:xfrm>
              <a:off x="5258582" y="2348037"/>
              <a:ext cx="357395" cy="824610"/>
            </a:xfrm>
            <a:prstGeom prst="wedgeEllipseCallout">
              <a:avLst>
                <a:gd name="adj1" fmla="val -66585"/>
                <a:gd name="adj2" fmla="val 15995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5285117" y="2348106"/>
              <a:ext cx="330860" cy="8280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お願いします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84" name="図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93" y="5055208"/>
            <a:ext cx="364982" cy="259882"/>
          </a:xfrm>
          <a:prstGeom prst="rect">
            <a:avLst/>
          </a:prstGeom>
        </p:spPr>
      </p:pic>
      <p:cxnSp>
        <p:nvCxnSpPr>
          <p:cNvPr id="38" name="直線矢印コネクタ 37"/>
          <p:cNvCxnSpPr/>
          <p:nvPr/>
        </p:nvCxnSpPr>
        <p:spPr>
          <a:xfrm flipH="1">
            <a:off x="1682259" y="5654510"/>
            <a:ext cx="1048086" cy="2289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1222122" y="3162579"/>
            <a:ext cx="2996333" cy="63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高齢介護課へプロジェクト利用</a:t>
            </a:r>
            <a:endParaRPr lang="en-US" altLang="ja-JP" sz="1743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743" b="1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800" b="1">
                <a:latin typeface="Meiryo UI" panose="020B0604030504040204" pitchFamily="50" charset="-128"/>
                <a:ea typeface="Meiryo UI" panose="020B0604030504040204" pitchFamily="50" charset="-128"/>
              </a:rPr>
              <a:t>申込み</a:t>
            </a:r>
            <a:r>
              <a:rPr lang="ja-JP" altLang="en-US" sz="1743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2283698" y="3697179"/>
            <a:ext cx="2125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書類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市</a:t>
            </a:r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役所または包括へ 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17" y="5400042"/>
            <a:ext cx="525569" cy="525569"/>
          </a:xfrm>
          <a:prstGeom prst="rect">
            <a:avLst/>
          </a:prstGeom>
        </p:spPr>
      </p:pic>
      <p:sp>
        <p:nvSpPr>
          <p:cNvPr id="116" name="角丸四角形 115"/>
          <p:cNvSpPr/>
          <p:nvPr/>
        </p:nvSpPr>
        <p:spPr>
          <a:xfrm>
            <a:off x="658731" y="9275914"/>
            <a:ext cx="3864415" cy="250094"/>
          </a:xfrm>
          <a:prstGeom prst="roundRect">
            <a:avLst>
              <a:gd name="adj" fmla="val 23281"/>
            </a:avLst>
          </a:prstGeom>
          <a:solidFill>
            <a:srgbClr val="FFFFCC"/>
          </a:solidFill>
          <a:ln w="19050" cap="rnd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bIns="36000" rtlCol="0" anchor="ctr"/>
          <a:lstStyle>
            <a:defPPr>
              <a:defRPr lang="ja-JP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フローチャート以外でも、必要に応じて連絡を取り合いましょう</a:t>
            </a:r>
            <a:endParaRPr kumimoji="1" lang="ja-JP" altLang="en-US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136951" y="1186320"/>
            <a:ext cx="141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口腔面での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心配事がある</a:t>
            </a:r>
            <a:endParaRPr lang="ja-JP" altLang="en-US" sz="174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910083" y="4771156"/>
            <a:ext cx="10148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3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r>
              <a:rPr lang="ja-JP" alt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依頼</a:t>
            </a:r>
          </a:p>
        </p:txBody>
      </p:sp>
      <p:grpSp>
        <p:nvGrpSpPr>
          <p:cNvPr id="138" name="図形グループ 48"/>
          <p:cNvGrpSpPr/>
          <p:nvPr/>
        </p:nvGrpSpPr>
        <p:grpSpPr>
          <a:xfrm>
            <a:off x="5578497" y="4296882"/>
            <a:ext cx="804002" cy="1090262"/>
            <a:chOff x="2534722" y="919811"/>
            <a:chExt cx="804002" cy="1090262"/>
          </a:xfrm>
        </p:grpSpPr>
        <p:sp>
          <p:nvSpPr>
            <p:cNvPr id="139" name="円形吹き出し 138"/>
            <p:cNvSpPr/>
            <p:nvPr/>
          </p:nvSpPr>
          <p:spPr>
            <a:xfrm>
              <a:off x="2534722" y="919811"/>
              <a:ext cx="804002" cy="1071435"/>
            </a:xfrm>
            <a:prstGeom prst="wedgeEllipseCallout">
              <a:avLst>
                <a:gd name="adj1" fmla="val -49340"/>
                <a:gd name="adj2" fmla="val 413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2645103" y="1014550"/>
              <a:ext cx="623248" cy="99552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○○さん、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▲日の■時に</a:t>
              </a:r>
              <a:endParaRPr lang="en-US" altLang="ja-JP" sz="9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お伺いしますね</a:t>
              </a:r>
            </a:p>
          </p:txBody>
        </p:sp>
      </p:grpSp>
      <p:pic>
        <p:nvPicPr>
          <p:cNvPr id="149" name="図 1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89941" l="1675" r="50000">
                        <a14:foregroundMark x1="33971" y1="27811" x2="33971" y2="27811"/>
                        <a14:foregroundMark x1="33493" y1="25740" x2="33493" y2="25740"/>
                        <a14:foregroundMark x1="45694" y1="56509" x2="45694" y2="56509"/>
                        <a14:foregroundMark x1="45694" y1="62130" x2="46890" y2="52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>
            <a:fillRect/>
          </a:stretch>
        </p:blipFill>
        <p:spPr>
          <a:xfrm flipH="1">
            <a:off x="5157192" y="3010808"/>
            <a:ext cx="824458" cy="1195330"/>
          </a:xfrm>
          <a:prstGeom prst="rect">
            <a:avLst/>
          </a:prstGeom>
        </p:spPr>
      </p:pic>
      <p:pic>
        <p:nvPicPr>
          <p:cNvPr id="108" name="図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8548" y="9621227"/>
            <a:ext cx="1311721" cy="3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フローチャート: 結合子 39"/>
          <p:cNvSpPr/>
          <p:nvPr/>
        </p:nvSpPr>
        <p:spPr>
          <a:xfrm>
            <a:off x="-28583" y="4068947"/>
            <a:ext cx="1121673" cy="1124933"/>
          </a:xfrm>
          <a:prstGeom prst="flowChartConnector">
            <a:avLst/>
          </a:prstGeom>
          <a:solidFill>
            <a:srgbClr val="60C0A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82" y="4619761"/>
            <a:ext cx="324295" cy="299922"/>
          </a:xfrm>
          <a:prstGeom prst="rect">
            <a:avLst/>
          </a:prstGeom>
        </p:spPr>
      </p:pic>
      <p:sp>
        <p:nvSpPr>
          <p:cNvPr id="119" name="フローチャート: 結合子 18"/>
          <p:cNvSpPr/>
          <p:nvPr/>
        </p:nvSpPr>
        <p:spPr>
          <a:xfrm>
            <a:off x="26889" y="1059362"/>
            <a:ext cx="1121673" cy="1124933"/>
          </a:xfrm>
          <a:prstGeom prst="flowChartConnector">
            <a:avLst/>
          </a:prstGeom>
          <a:solidFill>
            <a:srgbClr val="60C0A2"/>
          </a:solidFill>
          <a:ln w="38100"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1" name="フローチャート: 結合子 65"/>
          <p:cNvSpPr/>
          <p:nvPr/>
        </p:nvSpPr>
        <p:spPr>
          <a:xfrm>
            <a:off x="-16858" y="6366468"/>
            <a:ext cx="1121673" cy="1124933"/>
          </a:xfrm>
          <a:prstGeom prst="flowChartConnector">
            <a:avLst/>
          </a:prstGeom>
          <a:solidFill>
            <a:srgbClr val="43A95B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2" name="フローチャート: 結合子 80"/>
          <p:cNvSpPr/>
          <p:nvPr/>
        </p:nvSpPr>
        <p:spPr>
          <a:xfrm>
            <a:off x="-4228" y="7869192"/>
            <a:ext cx="1121673" cy="1124933"/>
          </a:xfrm>
          <a:prstGeom prst="flowChartConnector">
            <a:avLst/>
          </a:prstGeom>
          <a:solidFill>
            <a:srgbClr val="21913E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4" name="フローチャート: 結合子 28"/>
          <p:cNvSpPr/>
          <p:nvPr/>
        </p:nvSpPr>
        <p:spPr>
          <a:xfrm>
            <a:off x="-28583" y="2767853"/>
            <a:ext cx="1121673" cy="1124933"/>
          </a:xfrm>
          <a:prstGeom prst="flowChartConnector">
            <a:avLst/>
          </a:prstGeom>
          <a:solidFill>
            <a:srgbClr val="ADDB45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32825" y="1341045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１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13442" y="4328294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３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40021" y="6631388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４</a:t>
            </a: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141643" y="8162963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５</a:t>
            </a: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95688" y="3044782"/>
            <a:ext cx="807913" cy="504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4050" b="1" dirty="0"/>
              <a:t>２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0" y="704528"/>
            <a:ext cx="1693092" cy="30777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本人</a:t>
            </a: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の申込みの</a:t>
            </a:r>
            <a:r>
              <a: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sp>
        <p:nvSpPr>
          <p:cNvPr id="152" name="タイトル 1"/>
          <p:cNvSpPr>
            <a:spLocks noGrp="1"/>
          </p:cNvSpPr>
          <p:nvPr>
            <p:ph type="ctrTitle"/>
          </p:nvPr>
        </p:nvSpPr>
        <p:spPr>
          <a:xfrm>
            <a:off x="-637" y="-15552"/>
            <a:ext cx="6912061" cy="720000"/>
          </a:xfrm>
          <a:pattFill prst="pct90">
            <a:fgClr>
              <a:srgbClr val="92D050"/>
            </a:fgClr>
            <a:bgClr>
              <a:schemeClr val="bg1"/>
            </a:bgClr>
          </a:pattFill>
        </p:spPr>
        <p:txBody>
          <a:bodyPr tIns="72000">
            <a:norm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歯科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衛生士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行う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いきいき笑顔応援プロジェクトの依頼手順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 rot="21223828">
            <a:off x="3754102" y="5297831"/>
            <a:ext cx="1226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kumimoji="1" lang="ja-JP" altLang="en-US" sz="1200" b="1" dirty="0" smtClean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訪問</a:t>
            </a:r>
            <a:r>
              <a:rPr kumimoji="1" lang="ja-JP" altLang="en-US" sz="1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日決定！</a:t>
            </a:r>
          </a:p>
        </p:txBody>
      </p:sp>
      <p:grpSp>
        <p:nvGrpSpPr>
          <p:cNvPr id="154" name="図形グループ 47"/>
          <p:cNvGrpSpPr/>
          <p:nvPr/>
        </p:nvGrpSpPr>
        <p:grpSpPr>
          <a:xfrm>
            <a:off x="4073991" y="5552615"/>
            <a:ext cx="607641" cy="597456"/>
            <a:chOff x="5040882" y="4239048"/>
            <a:chExt cx="751518" cy="686700"/>
          </a:xfrm>
        </p:grpSpPr>
        <p:grpSp>
          <p:nvGrpSpPr>
            <p:cNvPr id="155" name="図形グループ 46"/>
            <p:cNvGrpSpPr/>
            <p:nvPr/>
          </p:nvGrpSpPr>
          <p:grpSpPr>
            <a:xfrm>
              <a:off x="5040882" y="4239048"/>
              <a:ext cx="751518" cy="686700"/>
              <a:chOff x="5796343" y="4247928"/>
              <a:chExt cx="751518" cy="686700"/>
            </a:xfrm>
          </p:grpSpPr>
          <p:pic>
            <p:nvPicPr>
              <p:cNvPr id="157" name="図 1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9537">
                <a:off x="5796343" y="4247928"/>
                <a:ext cx="751518" cy="686700"/>
              </a:xfrm>
              <a:prstGeom prst="rect">
                <a:avLst/>
              </a:prstGeom>
            </p:spPr>
          </p:pic>
          <p:pic>
            <p:nvPicPr>
              <p:cNvPr id="158" name="図 1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2174">
                <a:off x="6222882" y="4422230"/>
                <a:ext cx="260718" cy="414039"/>
              </a:xfrm>
              <a:prstGeom prst="rect">
                <a:avLst/>
              </a:prstGeom>
            </p:spPr>
          </p:pic>
        </p:grpSp>
        <p:sp>
          <p:nvSpPr>
            <p:cNvPr id="156" name="ドーナツ 155"/>
            <p:cNvSpPr/>
            <p:nvPr/>
          </p:nvSpPr>
          <p:spPr>
            <a:xfrm flipH="1">
              <a:off x="5301208" y="4624579"/>
              <a:ext cx="115785" cy="117699"/>
            </a:xfrm>
            <a:prstGeom prst="donut">
              <a:avLst>
                <a:gd name="adj" fmla="val 1462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6238856" y="12846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右矢印 162"/>
          <p:cNvSpPr/>
          <p:nvPr/>
        </p:nvSpPr>
        <p:spPr>
          <a:xfrm>
            <a:off x="3297189" y="8472407"/>
            <a:ext cx="475959" cy="426383"/>
          </a:xfrm>
          <a:prstGeom prst="rightArrow">
            <a:avLst>
              <a:gd name="adj1" fmla="val 38358"/>
              <a:gd name="adj2" fmla="val 4667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cxnSp>
        <p:nvCxnSpPr>
          <p:cNvPr id="141" name="直線矢印コネクタ 140"/>
          <p:cNvCxnSpPr/>
          <p:nvPr/>
        </p:nvCxnSpPr>
        <p:spPr>
          <a:xfrm>
            <a:off x="4737935" y="4836022"/>
            <a:ext cx="360655" cy="23777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円形吹き出し 34"/>
          <p:cNvSpPr/>
          <p:nvPr/>
        </p:nvSpPr>
        <p:spPr>
          <a:xfrm flipH="1">
            <a:off x="2997283" y="4550658"/>
            <a:ext cx="1076708" cy="774505"/>
          </a:xfrm>
          <a:prstGeom prst="wedgeEllipseCallout">
            <a:avLst>
              <a:gd name="adj1" fmla="val -59598"/>
              <a:gd name="adj2" fmla="val -21939"/>
            </a:avLst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35258" y="4589451"/>
            <a:ext cx="923330" cy="762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>
                <a:latin typeface="+mj-ea"/>
                <a:ea typeface="+mj-ea"/>
              </a:rPr>
              <a:t>　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口腔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指導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の依頼です。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訪問可能な日程を教えて下さい。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1" name="図 170">
            <a:extLst>
              <a:ext uri="{FF2B5EF4-FFF2-40B4-BE49-F238E27FC236}">
                <a16:creationId xmlns:a16="http://schemas.microsoft.com/office/drawing/2014/main" id="{989E51D9-A8BC-4A4D-84EC-01A1F930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36" y="5544956"/>
            <a:ext cx="364982" cy="259882"/>
          </a:xfrm>
          <a:prstGeom prst="rect">
            <a:avLst/>
          </a:prstGeom>
        </p:spPr>
      </p:pic>
      <p:sp>
        <p:nvSpPr>
          <p:cNvPr id="176" name="円形吹き出し 175">
            <a:extLst>
              <a:ext uri="{FF2B5EF4-FFF2-40B4-BE49-F238E27FC236}">
                <a16:creationId xmlns:a16="http://schemas.microsoft.com/office/drawing/2014/main" id="{C98C2F64-D68E-064D-B78C-57AC501EC555}"/>
              </a:ext>
            </a:extLst>
          </p:cNvPr>
          <p:cNvSpPr/>
          <p:nvPr/>
        </p:nvSpPr>
        <p:spPr>
          <a:xfrm>
            <a:off x="971480" y="6998569"/>
            <a:ext cx="1568481" cy="827587"/>
          </a:xfrm>
          <a:prstGeom prst="wedgeEllipseCallout">
            <a:avLst>
              <a:gd name="adj1" fmla="val 51048"/>
              <a:gd name="adj2" fmla="val -51715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ja-JP" altLang="en-US" sz="597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7A8082FD-91F6-4942-9B83-27AF951C3153}"/>
              </a:ext>
            </a:extLst>
          </p:cNvPr>
          <p:cNvSpPr txBox="1"/>
          <p:nvPr/>
        </p:nvSpPr>
        <p:spPr>
          <a:xfrm>
            <a:off x="1299462" y="7060143"/>
            <a:ext cx="1061829" cy="7432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のお口の状態なら</a:t>
            </a:r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</a:t>
            </a:r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〇〇〇のことに注意して下さい。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8" name="図 177">
            <a:extLst>
              <a:ext uri="{FF2B5EF4-FFF2-40B4-BE49-F238E27FC236}">
                <a16:creationId xmlns:a16="http://schemas.microsoft.com/office/drawing/2014/main" id="{7B06AFC1-EC64-2C40-9181-C47F8D63A8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16" y="8063417"/>
            <a:ext cx="743382" cy="734279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3BF99181-6D81-EB47-9E39-AB1647FB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2" y="1214023"/>
            <a:ext cx="525569" cy="52556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91" y="4243721"/>
            <a:ext cx="757941" cy="886150"/>
          </a:xfrm>
          <a:prstGeom prst="rect">
            <a:avLst/>
          </a:prstGeom>
        </p:spPr>
      </p:pic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ED48FB77-5AB2-4945-A6E4-357972154129}"/>
              </a:ext>
            </a:extLst>
          </p:cNvPr>
          <p:cNvCxnSpPr/>
          <p:nvPr/>
        </p:nvCxnSpPr>
        <p:spPr>
          <a:xfrm>
            <a:off x="5440877" y="5855095"/>
            <a:ext cx="423048" cy="70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6E7E725-2778-9C46-ACC5-3173856AA8BB}"/>
              </a:ext>
            </a:extLst>
          </p:cNvPr>
          <p:cNvSpPr txBox="1"/>
          <p:nvPr/>
        </p:nvSpPr>
        <p:spPr>
          <a:xfrm>
            <a:off x="4452961" y="2361114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899" dirty="0">
                <a:latin typeface="Meiryo UI" panose="020B0604030504040204" pitchFamily="50" charset="-128"/>
                <a:ea typeface="Meiryo UI" panose="020B0604030504040204" pitchFamily="50" charset="-128"/>
              </a:rPr>
              <a:t>要介護認定の有無に関わらず利用可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478DCEB-1224-414C-8E52-F20C5ECCE40A}"/>
              </a:ext>
            </a:extLst>
          </p:cNvPr>
          <p:cNvGrpSpPr/>
          <p:nvPr/>
        </p:nvGrpSpPr>
        <p:grpSpPr>
          <a:xfrm>
            <a:off x="2295535" y="1799527"/>
            <a:ext cx="996617" cy="800302"/>
            <a:chOff x="4258284" y="1704368"/>
            <a:chExt cx="996617" cy="800302"/>
          </a:xfrm>
        </p:grpSpPr>
        <p:sp>
          <p:nvSpPr>
            <p:cNvPr id="97" name="円形吹き出し 96">
              <a:extLst>
                <a:ext uri="{FF2B5EF4-FFF2-40B4-BE49-F238E27FC236}">
                  <a16:creationId xmlns:a16="http://schemas.microsoft.com/office/drawing/2014/main" id="{5B104DCE-1A33-5041-B0AD-D0FFC0138E85}"/>
                </a:ext>
              </a:extLst>
            </p:cNvPr>
            <p:cNvSpPr/>
            <p:nvPr/>
          </p:nvSpPr>
          <p:spPr>
            <a:xfrm flipH="1">
              <a:off x="4258284" y="1704368"/>
              <a:ext cx="996617" cy="631665"/>
            </a:xfrm>
            <a:prstGeom prst="wedgeEllipseCallout">
              <a:avLst>
                <a:gd name="adj1" fmla="val -67469"/>
                <a:gd name="adj2" fmla="val -1018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5BB4D577-D556-7F4F-899C-D618AD6B84F4}"/>
                </a:ext>
              </a:extLst>
            </p:cNvPr>
            <p:cNvSpPr txBox="1"/>
            <p:nvPr/>
          </p:nvSpPr>
          <p:spPr>
            <a:xfrm>
              <a:off x="4356597" y="1742175"/>
              <a:ext cx="769441" cy="76249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早いうち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に相談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した方が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いいよ！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5661D6B-96F6-A449-9572-BAACA869AEA4}"/>
              </a:ext>
            </a:extLst>
          </p:cNvPr>
          <p:cNvGrpSpPr/>
          <p:nvPr/>
        </p:nvGrpSpPr>
        <p:grpSpPr>
          <a:xfrm>
            <a:off x="3244423" y="874707"/>
            <a:ext cx="1180264" cy="832749"/>
            <a:chOff x="4354574" y="1475546"/>
            <a:chExt cx="666415" cy="832749"/>
          </a:xfrm>
        </p:grpSpPr>
        <p:sp>
          <p:nvSpPr>
            <p:cNvPr id="99" name="円形吹き出し 98">
              <a:extLst>
                <a:ext uri="{FF2B5EF4-FFF2-40B4-BE49-F238E27FC236}">
                  <a16:creationId xmlns:a16="http://schemas.microsoft.com/office/drawing/2014/main" id="{3DBDAEF5-4675-E241-8792-3AC7E28566BC}"/>
                </a:ext>
              </a:extLst>
            </p:cNvPr>
            <p:cNvSpPr/>
            <p:nvPr/>
          </p:nvSpPr>
          <p:spPr>
            <a:xfrm flipH="1">
              <a:off x="4354574" y="1475546"/>
              <a:ext cx="666415" cy="832749"/>
            </a:xfrm>
            <a:prstGeom prst="wedgeEllipseCallout">
              <a:avLst>
                <a:gd name="adj1" fmla="val 66896"/>
                <a:gd name="adj2" fmla="val 22000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9E8A4D85-FB76-5C47-88A7-76476C9A7727}"/>
                </a:ext>
              </a:extLst>
            </p:cNvPr>
            <p:cNvSpPr txBox="1"/>
            <p:nvPr/>
          </p:nvSpPr>
          <p:spPr>
            <a:xfrm>
              <a:off x="4449925" y="1541172"/>
              <a:ext cx="516997" cy="7493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最近、飲み込みにくくなって、むせることが増えたわ。</a:t>
              </a:r>
              <a:endParaRPr lang="en-US" altLang="ja-JP" sz="95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E8EF23A-E2E2-A94A-97C1-483A9C907D3A}"/>
              </a:ext>
            </a:extLst>
          </p:cNvPr>
          <p:cNvSpPr txBox="1"/>
          <p:nvPr/>
        </p:nvSpPr>
        <p:spPr>
          <a:xfrm>
            <a:off x="6388932" y="4204265"/>
            <a:ext cx="323037" cy="234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ja-JP" sz="899"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ja-JP" altLang="en-US" sz="899">
                <a:latin typeface="Meiryo UI" panose="020B0604030504040204" pitchFamily="50" charset="-128"/>
                <a:ea typeface="Meiryo UI" panose="020B0604030504040204" pitchFamily="50" charset="-128"/>
              </a:rPr>
              <a:t>ケアマネがいない場合は包括が担当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42C2F3-420A-C345-BD8C-9C3BADF360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28" y="8196894"/>
            <a:ext cx="1462201" cy="1503633"/>
          </a:xfrm>
          <a:prstGeom prst="rect">
            <a:avLst/>
          </a:prstGeom>
        </p:spPr>
      </p:pic>
      <p:pic>
        <p:nvPicPr>
          <p:cNvPr id="13" name="図 12" descr="座る, 食品, クマ が含まれている画像&#10;&#10;自動的に生成された説明">
            <a:extLst>
              <a:ext uri="{FF2B5EF4-FFF2-40B4-BE49-F238E27FC236}">
                <a16:creationId xmlns:a16="http://schemas.microsoft.com/office/drawing/2014/main" id="{B1B2BF12-845B-0D47-90F1-885A7309FD1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9640" r="50873" b="23419"/>
          <a:stretch>
            <a:fillRect/>
          </a:stretch>
        </p:blipFill>
        <p:spPr>
          <a:xfrm>
            <a:off x="4210937" y="2950658"/>
            <a:ext cx="539484" cy="826350"/>
          </a:xfrm>
          <a:prstGeom prst="rect">
            <a:avLst/>
          </a:prstGeom>
        </p:spPr>
      </p:pic>
      <p:pic>
        <p:nvPicPr>
          <p:cNvPr id="17" name="図 16" descr="クマ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44A80FC-1604-6B43-9B03-745A51F420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02" y="1702725"/>
            <a:ext cx="632437" cy="702440"/>
          </a:xfrm>
          <a:prstGeom prst="rect">
            <a:avLst/>
          </a:prstGeom>
        </p:spPr>
      </p:pic>
      <p:pic>
        <p:nvPicPr>
          <p:cNvPr id="25" name="図 24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C46A3570-E1DD-474E-86D5-5E58BDCA4CE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4925901" y="5079275"/>
            <a:ext cx="558627" cy="1075603"/>
          </a:xfrm>
          <a:prstGeom prst="rect">
            <a:avLst/>
          </a:prstGeom>
        </p:spPr>
      </p:pic>
      <p:pic>
        <p:nvPicPr>
          <p:cNvPr id="129" name="図 128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0C211D52-CC9F-6844-A352-F91D8D88E7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1757" b="30184"/>
          <a:stretch>
            <a:fillRect/>
          </a:stretch>
        </p:blipFill>
        <p:spPr>
          <a:xfrm>
            <a:off x="3834555" y="8197852"/>
            <a:ext cx="413554" cy="796273"/>
          </a:xfrm>
          <a:prstGeom prst="rect">
            <a:avLst/>
          </a:prstGeom>
        </p:spPr>
      </p:pic>
      <p:pic>
        <p:nvPicPr>
          <p:cNvPr id="134" name="図 133" descr="おもちゃ, 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956EB560-5691-094E-B37B-463C1307FBB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3" r="26686" b="-1006"/>
          <a:stretch>
            <a:fillRect/>
          </a:stretch>
        </p:blipFill>
        <p:spPr>
          <a:xfrm>
            <a:off x="3214306" y="6805397"/>
            <a:ext cx="410402" cy="1103557"/>
          </a:xfrm>
          <a:prstGeom prst="rect">
            <a:avLst/>
          </a:prstGeom>
        </p:spPr>
      </p:pic>
      <p:pic>
        <p:nvPicPr>
          <p:cNvPr id="33" name="図 32" descr="クマ, 帽子 が含まれている画像&#10;&#10;自動的に生成された説明">
            <a:extLst>
              <a:ext uri="{FF2B5EF4-FFF2-40B4-BE49-F238E27FC236}">
                <a16:creationId xmlns:a16="http://schemas.microsoft.com/office/drawing/2014/main" id="{B01BDCCE-15FC-1043-96DC-BD6C1729EB3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75" y="5496706"/>
            <a:ext cx="527273" cy="71631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B940D20-D4E0-3C4C-9F29-9045FB96C91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33" y="7011224"/>
            <a:ext cx="965939" cy="901141"/>
          </a:xfrm>
          <a:prstGeom prst="rect">
            <a:avLst/>
          </a:prstGeom>
        </p:spPr>
      </p:pic>
      <p:pic>
        <p:nvPicPr>
          <p:cNvPr id="27" name="図 26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081BF6CC-9522-C24B-9A22-A15A3846C5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4" b="447"/>
          <a:stretch>
            <a:fillRect/>
          </a:stretch>
        </p:blipFill>
        <p:spPr>
          <a:xfrm flipH="1">
            <a:off x="4354097" y="6880618"/>
            <a:ext cx="468739" cy="1036007"/>
          </a:xfrm>
          <a:prstGeom prst="rect">
            <a:avLst/>
          </a:prstGeom>
        </p:spPr>
      </p:pic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CFC419B5-4C6A-F94C-BED9-9998502E791F}"/>
              </a:ext>
            </a:extLst>
          </p:cNvPr>
          <p:cNvSpPr txBox="1"/>
          <p:nvPr/>
        </p:nvSpPr>
        <p:spPr>
          <a:xfrm>
            <a:off x="1221097" y="799864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1600" b="1">
                <a:latin typeface="Meiryo UI" panose="020B0604030504040204" pitchFamily="50" charset="-128"/>
                <a:ea typeface="Meiryo UI" panose="020B0604030504040204" pitchFamily="50" charset="-128"/>
              </a:rPr>
              <a:t>報告書提出</a:t>
            </a:r>
          </a:p>
        </p:txBody>
      </p:sp>
      <p:grpSp>
        <p:nvGrpSpPr>
          <p:cNvPr id="142" name="図形グループ 48">
            <a:extLst>
              <a:ext uri="{FF2B5EF4-FFF2-40B4-BE49-F238E27FC236}">
                <a16:creationId xmlns:a16="http://schemas.microsoft.com/office/drawing/2014/main" id="{58B32DFA-CF4D-694B-A84C-F5DC19E852AC}"/>
              </a:ext>
            </a:extLst>
          </p:cNvPr>
          <p:cNvGrpSpPr/>
          <p:nvPr/>
        </p:nvGrpSpPr>
        <p:grpSpPr>
          <a:xfrm>
            <a:off x="1102029" y="8286134"/>
            <a:ext cx="1488909" cy="909725"/>
            <a:chOff x="2395644" y="948848"/>
            <a:chExt cx="883312" cy="988743"/>
          </a:xfrm>
        </p:grpSpPr>
        <p:sp>
          <p:nvSpPr>
            <p:cNvPr id="143" name="円形吹き出し 142">
              <a:extLst>
                <a:ext uri="{FF2B5EF4-FFF2-40B4-BE49-F238E27FC236}">
                  <a16:creationId xmlns:a16="http://schemas.microsoft.com/office/drawing/2014/main" id="{B7D47928-70E1-944F-B4B9-C1FE062E8308}"/>
                </a:ext>
              </a:extLst>
            </p:cNvPr>
            <p:cNvSpPr/>
            <p:nvPr/>
          </p:nvSpPr>
          <p:spPr>
            <a:xfrm>
              <a:off x="2395644" y="948848"/>
              <a:ext cx="883312" cy="988743"/>
            </a:xfrm>
            <a:prstGeom prst="wedgeEllipseCallout">
              <a:avLst>
                <a:gd name="adj1" fmla="val 56545"/>
                <a:gd name="adj2" fmla="val -24323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67C4F4A4-2FFA-4548-A1DF-69BABB31E177}"/>
                </a:ext>
              </a:extLst>
            </p:cNvPr>
            <p:cNvSpPr txBox="1"/>
            <p:nvPr/>
          </p:nvSpPr>
          <p:spPr>
            <a:xfrm>
              <a:off x="2423250" y="1076412"/>
              <a:ext cx="699836" cy="77574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こんな課題が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あってこんな</a:t>
              </a:r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指導をしました。今後○○と考えます。</a:t>
              </a:r>
            </a:p>
          </p:txBody>
        </p:sp>
      </p:grpSp>
      <p:pic>
        <p:nvPicPr>
          <p:cNvPr id="115" name="図 114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9" y="5101376"/>
            <a:ext cx="836909" cy="1230525"/>
          </a:xfrm>
          <a:prstGeom prst="rect">
            <a:avLst/>
          </a:prstGeom>
        </p:spPr>
      </p:pic>
      <p:sp>
        <p:nvSpPr>
          <p:cNvPr id="103" name="円形吹き出し 102"/>
          <p:cNvSpPr/>
          <p:nvPr/>
        </p:nvSpPr>
        <p:spPr>
          <a:xfrm>
            <a:off x="5949280" y="2637543"/>
            <a:ext cx="668418" cy="1317225"/>
          </a:xfrm>
          <a:prstGeom prst="wedgeEllipseCallout">
            <a:avLst>
              <a:gd name="adj1" fmla="val -63952"/>
              <a:gd name="adj2" fmla="val 182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269382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538764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808147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077529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1346911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1616293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1885676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2155058" marR="0" indent="0" algn="l" defTabSz="5387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061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33160" y="2648168"/>
            <a:ext cx="623248" cy="13106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アドバイスをもらって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元気になれたら</a:t>
            </a:r>
            <a:endParaRPr lang="en-US" altLang="ja-JP" sz="9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いいですね</a:t>
            </a:r>
          </a:p>
        </p:txBody>
      </p:sp>
      <p:pic>
        <p:nvPicPr>
          <p:cNvPr id="117" name="図 116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08" y="6765261"/>
            <a:ext cx="664467" cy="1182310"/>
          </a:xfrm>
          <a:prstGeom prst="rect">
            <a:avLst/>
          </a:prstGeom>
        </p:spPr>
      </p:pic>
      <p:pic>
        <p:nvPicPr>
          <p:cNvPr id="123" name="図 122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89" y="8051620"/>
            <a:ext cx="586392" cy="1076770"/>
          </a:xfrm>
          <a:prstGeom prst="rect">
            <a:avLst/>
          </a:prstGeom>
        </p:spPr>
      </p:pic>
      <p:pic>
        <p:nvPicPr>
          <p:cNvPr id="133" name="図 132" descr="C:\Users\2796\AppData\Local\Microsoft\Windows\INetCache\IE\OER2BX9W\image3.pn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11" y="1102088"/>
            <a:ext cx="691085" cy="681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1478DCEB-1224-414C-8E52-F20C5ECCE40A}"/>
              </a:ext>
            </a:extLst>
          </p:cNvPr>
          <p:cNvGrpSpPr/>
          <p:nvPr/>
        </p:nvGrpSpPr>
        <p:grpSpPr>
          <a:xfrm>
            <a:off x="4153089" y="1412438"/>
            <a:ext cx="1158591" cy="758872"/>
            <a:chOff x="4258284" y="1704368"/>
            <a:chExt cx="996617" cy="631665"/>
          </a:xfrm>
        </p:grpSpPr>
        <p:sp>
          <p:nvSpPr>
            <p:cNvPr id="130" name="円形吹き出し 129">
              <a:extLst>
                <a:ext uri="{FF2B5EF4-FFF2-40B4-BE49-F238E27FC236}">
                  <a16:creationId xmlns:a16="http://schemas.microsoft.com/office/drawing/2014/main" id="{5B104DCE-1A33-5041-B0AD-D0FFC0138E85}"/>
                </a:ext>
              </a:extLst>
            </p:cNvPr>
            <p:cNvSpPr/>
            <p:nvPr/>
          </p:nvSpPr>
          <p:spPr>
            <a:xfrm flipH="1">
              <a:off x="4258284" y="1704368"/>
              <a:ext cx="996617" cy="631665"/>
            </a:xfrm>
            <a:prstGeom prst="wedgeEllipseCallout">
              <a:avLst>
                <a:gd name="adj1" fmla="val 55486"/>
                <a:gd name="adj2" fmla="val 32143"/>
              </a:avLst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1pPr>
              <a:lvl2pPr marL="269382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2pPr>
              <a:lvl3pPr marL="538764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3pPr>
              <a:lvl4pPr marL="808147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4pPr>
              <a:lvl5pPr marL="1077529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5pPr>
              <a:lvl6pPr marL="1346911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6pPr>
              <a:lvl7pPr marL="1616293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7pPr>
              <a:lvl8pPr marL="1885676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8pPr>
              <a:lvl9pPr marL="2155058" marR="0" indent="0" algn="l" defTabSz="53876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1" sz="1061" b="0" i="0" u="none" strike="noStrike" kern="1200" cap="none" spc="0" normalizeH="0" baseline="0" noProof="0">
                  <a:solidFill>
                    <a:schemeClr val="dk1"/>
                  </a:solidFill>
                  <a:uLnTx/>
                  <a:uFillTx/>
                  <a:latin typeface="Calibri"/>
                  <a:ea typeface="Arial" pitchFamily="34" charset="0"/>
                  <a:cs typeface="Arial" pitchFamily="34" charset="0"/>
                  <a:sym typeface="Wingdings"/>
                </a:defRPr>
              </a:lvl9pPr>
            </a:lstStyle>
            <a:p>
              <a:pPr algn="ctr"/>
              <a:endParaRPr lang="ja-JP" altLang="en-US" sz="597"/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5BB4D577-D556-7F4F-899C-D618AD6B84F4}"/>
                </a:ext>
              </a:extLst>
            </p:cNvPr>
            <p:cNvSpPr txBox="1"/>
            <p:nvPr/>
          </p:nvSpPr>
          <p:spPr>
            <a:xfrm>
              <a:off x="4453013" y="1742176"/>
              <a:ext cx="600885" cy="50107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ja-JP"/>
              </a:defPPr>
              <a:lvl1pPr marL="0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9382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8764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8147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7529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46911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16293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85676" algn="l" defTabSz="538764" rtl="0" eaLnBrk="1" latinLnBrk="0" hangingPunct="1">
                <a:defRPr kumimoji="1" sz="106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歯科</a:t>
              </a:r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衛生士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さんに</a:t>
              </a:r>
              <a:r>
                <a:rPr lang="ja-JP" altLang="en-US" sz="9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相談</a:t>
              </a:r>
              <a:r>
                <a:rPr lang="ja-JP" altLang="en-US" sz="95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してみよう！</a:t>
              </a:r>
              <a:endParaRPr lang="en-US" altLang="ja-JP" sz="9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650727" y="6481441"/>
            <a:ext cx="2403222" cy="438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382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764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147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7529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6911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16293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676" algn="l" defTabSz="538764" rtl="0" eaLnBrk="1" latinLnBrk="0" hangingPunct="1">
              <a:defRPr kumimoji="1" sz="10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2249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2249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悩み解決！</a:t>
            </a:r>
            <a:r>
              <a:rPr lang="ja-JP" altLang="en-US" sz="2249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lang="ja-JP" altLang="en-US" sz="2249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031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762"/>
  <p:tag name="AS_OS" val="Microsoft Windows NT 6.2.9200.0"/>
  <p:tag name="AS_RELEASE_DATE" val="2018.03.09"/>
  <p:tag name="AS_TITLE" val="Aspose.Slides for .NET 3.5 Client Profile"/>
  <p:tag name="AS_VERSION" val="18.2.1"/>
</p:tagLst>
</file>

<file path=ppt/theme/theme1.xml><?xml version="1.0" encoding="utf-8"?>
<a:theme xmlns:a="http://schemas.openxmlformats.org/drawingml/2006/main" name="Office テーマ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テーマ">
      <a:majorFont>
        <a:latin typeface="Calibri Light" panose="020F0302020204030204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2089</Words>
  <Application>Microsoft Office PowerPoint</Application>
  <PresentationFormat>A4 210 x 297 mm</PresentationFormat>
  <Paragraphs>423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Arial</vt:lpstr>
      <vt:lpstr>Calibri</vt:lpstr>
      <vt:lpstr>Calibri Light</vt:lpstr>
      <vt:lpstr>Wingdings</vt:lpstr>
      <vt:lpstr>Office テーマ</vt:lpstr>
      <vt:lpstr>作業療法士または理学療法士と行う いきいき笑顔応援プロジェクトの依頼手順</vt:lpstr>
      <vt:lpstr>作業療法士または理学療法士と行う いきいき笑顔応援プロジェクトの依頼手順</vt:lpstr>
      <vt:lpstr>管理栄養士と行う いきいき笑顔応援プロジェクトの依頼手順</vt:lpstr>
      <vt:lpstr>管理栄養士と行う いきいき笑顔応援プロジェクトの依頼手順</vt:lpstr>
      <vt:lpstr>管理栄養士と行う いきいき笑顔応援プロジェクトの依頼手順</vt:lpstr>
      <vt:lpstr>歯科衛生士と行う いきいき笑顔応援プロジェクトの依頼手順</vt:lpstr>
      <vt:lpstr>歯科衛生士と行う いきいき笑顔応援プロジェクトの依頼手順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管理栄養士と行う いきいき笑顔応援プロジェクトの依頼手順</dc:title>
  <dc:creator>佐藤 美早紀</dc:creator>
  <cp:lastModifiedBy>大橋 真澄</cp:lastModifiedBy>
  <cp:revision>49</cp:revision>
  <cp:lastPrinted>2020-09-13T06:07:20Z</cp:lastPrinted>
  <dcterms:created xsi:type="dcterms:W3CDTF">2020-08-31T13:42:57Z</dcterms:created>
  <dcterms:modified xsi:type="dcterms:W3CDTF">2025-06-26T05:13:09Z</dcterms:modified>
</cp:coreProperties>
</file>